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27"/>
  </p:notesMasterIdLst>
  <p:sldIdLst>
    <p:sldId id="3923" r:id="rId5"/>
    <p:sldId id="3924" r:id="rId6"/>
    <p:sldId id="3939" r:id="rId7"/>
    <p:sldId id="3927" r:id="rId8"/>
    <p:sldId id="3953" r:id="rId9"/>
    <p:sldId id="3969" r:id="rId10"/>
    <p:sldId id="3973" r:id="rId11"/>
    <p:sldId id="3954" r:id="rId12"/>
    <p:sldId id="3955" r:id="rId13"/>
    <p:sldId id="3968" r:id="rId14"/>
    <p:sldId id="3956" r:id="rId15"/>
    <p:sldId id="3957" r:id="rId16"/>
    <p:sldId id="3967" r:id="rId17"/>
    <p:sldId id="3958" r:id="rId18"/>
    <p:sldId id="3964" r:id="rId19"/>
    <p:sldId id="3965" r:id="rId20"/>
    <p:sldId id="3959" r:id="rId21"/>
    <p:sldId id="3960" r:id="rId22"/>
    <p:sldId id="3970" r:id="rId23"/>
    <p:sldId id="3971" r:id="rId24"/>
    <p:sldId id="3962" r:id="rId25"/>
    <p:sldId id="39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1" id="{87875665-1542-164B-975E-CD85926BD509}">
          <p14:sldIdLst>
            <p14:sldId id="3923"/>
            <p14:sldId id="3924"/>
            <p14:sldId id="3939"/>
            <p14:sldId id="3927"/>
            <p14:sldId id="3953"/>
            <p14:sldId id="3969"/>
            <p14:sldId id="3973"/>
            <p14:sldId id="3954"/>
            <p14:sldId id="3955"/>
            <p14:sldId id="3968"/>
            <p14:sldId id="3956"/>
            <p14:sldId id="3957"/>
            <p14:sldId id="3967"/>
            <p14:sldId id="3958"/>
            <p14:sldId id="3964"/>
            <p14:sldId id="3965"/>
            <p14:sldId id="3959"/>
            <p14:sldId id="3960"/>
            <p14:sldId id="3970"/>
            <p14:sldId id="3971"/>
            <p14:sldId id="3962"/>
            <p14:sldId id="3961"/>
          </p14:sldIdLst>
        </p14:section>
        <p14:section name="Template 2" id="{63AE2D54-30A2-A24C-86F7-0B5EA07BD1FE}">
          <p14:sldIdLst/>
        </p14:section>
        <p14:section name="Template 3" id="{AEB684FC-1E92-6644-85C4-7146D48F8795}">
          <p14:sldIdLst/>
        </p14:section>
        <p14:section name="Content slides" id="{0ECDF363-E597-D449-900A-95ED77AC914A}">
          <p14:sldIdLst/>
        </p14:section>
        <p14:section name="Company Profile" id="{5E0CF15B-890F-0D4A-A526-B73DB3ED9FE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ED4BFB-A951-890A-94E2-5AF8285D9896}" name="Angel Zahariev (V)" initials="A(" userId="S::v-angel.zahariev@shutterfly.com::94a61e13-3853-4d57-8df0-da2bf88ada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8A3"/>
    <a:srgbClr val="5EE6F2"/>
    <a:srgbClr val="00B1EC"/>
    <a:srgbClr val="002060"/>
    <a:srgbClr val="FFFFFF"/>
    <a:srgbClr val="003CB9"/>
    <a:srgbClr val="F2F2F2"/>
    <a:srgbClr val="002C85"/>
    <a:srgbClr val="262260"/>
    <a:srgbClr val="05C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5A686-E268-3FF0-8D74-638D665E37C6}" v="1" dt="2022-01-05T13:58:50.994"/>
    <p1510:client id="{088A385B-2BA9-1187-0E69-15AFB50182C1}" v="10" dt="2022-01-02T10:02:20.618"/>
    <p1510:client id="{0EF8268B-2121-48DE-846A-69C36F5F82E0}" v="20" dt="2021-12-02T07:41:42.592"/>
    <p1510:client id="{23A93066-B17E-99DF-236F-EDC3A2DB9890}" v="970" dt="2022-01-03T10:39:58.867"/>
    <p1510:client id="{49F627F1-5042-52F0-7381-024DD016148A}" v="979" dt="2022-01-13T07:07:11.746"/>
    <p1510:client id="{76BDC417-44A0-25E7-0872-486E444A1C87}" v="70" dt="2022-01-03T08:59:16.482"/>
    <p1510:client id="{9033F967-580E-1FBB-A3D6-0303019AC9C0}" v="24" dt="2022-01-18T17:27:47.327"/>
    <p1510:client id="{98986575-4063-631D-5F3E-334133637938}" v="294" dt="2022-01-04T14:31:14.502"/>
    <p1510:client id="{A803E675-8D72-238E-B9B2-516FC469422C}" v="95" dt="2022-01-13T07:13:57.370"/>
    <p1510:client id="{BA13985A-B951-1F7F-9D13-FDA778B618CD}" v="640" dt="2022-01-12T10:29:00.330"/>
    <p1510:client id="{CCC00A8B-51FC-9D9F-3EBE-B78B9A29D6CD}" v="953" dt="2022-01-24T13:13:29.069"/>
    <p1510:client id="{E40B1F66-29E3-98B0-C741-1082A0045ABE}" v="1616" dt="2022-01-02T14:07:41.619"/>
    <p1510:client id="{EF4AC2D7-BDD2-30A1-BC26-5DB7406155D2}" v="372" dt="2022-02-09T13:53:42.727"/>
    <p1510:client id="{F00BC8AF-EA06-ED63-3AA0-B3A32DD4BB93}" v="3" dt="2022-01-14T08:23:49.747"/>
    <p1510:client id="{F6B4C563-61CE-4FDA-351A-483FB78883DA}" v="218" dt="2022-01-09T09:37:45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E7B84-6D86-024B-8F67-C1125E7F75E3}" type="datetimeFigureOut">
              <a:rPr lang="en-BG" smtClean="0"/>
              <a:t>02/09/2022</a:t>
            </a:fld>
            <a:endParaRPr lang="en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3944F-B969-0B4B-98E1-300CC60A25C1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179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351D3-AC74-4BF3-B2BB-D932E8984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0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351D3-AC74-4BF3-B2BB-D932E898464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big advantage of the Saga pattern is its support for long-lived transactions. Because each microservice focuses only on its own local atomic transaction, other microservices are not blocked if a microservice is running for a long time. This also allows transactions to continue waiting for user input. Also, because all local transactions are happening in parallel, there is no lock on any object.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944F-B969-0B4B-98E1-300CC60A25C1}" type="slidenum">
              <a:rPr lang="en-BG" smtClean="0"/>
              <a:t>5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4010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big advantage of the Saga pattern is its support for long-lived transactions. Because each microservice focuses only on its own local atomic transaction, other microservices are not blocked if a microservice is running for a long time. This also allows transactions to continue waiting for user input. Also, because all local transactions are happening in parallel, there is no lock on any object.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944F-B969-0B4B-98E1-300CC60A25C1}" type="slidenum">
              <a:rPr lang="en-BG" smtClean="0"/>
              <a:t>7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83054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3944F-B969-0B4B-98E1-300CC60A25C1}" type="slidenum">
              <a:rPr lang="en-BG" smtClean="0"/>
              <a:t>10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7471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sales@scalefocus.com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sales@scalefocus.com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sales@scalefocus.com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sales@scalefocus.com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2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6.sv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sv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3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D2235BD5-140D-43E3-8566-D6377A525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55709-2440-4F55-B999-CB1508A9C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7414" y="2271095"/>
            <a:ext cx="7837171" cy="5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7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EF8347AA-F506-4B76-BA20-E2710B730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9" cy="685800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21897C-646A-4C2F-8FAF-1844A3273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9350F5-45F4-974F-B33E-D8D8AC086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95033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B87DF-3B2E-A942-86CE-15C8D588B6DF}"/>
              </a:ext>
            </a:extLst>
          </p:cNvPr>
          <p:cNvSpPr txBox="1">
            <a:spLocks/>
          </p:cNvSpPr>
          <p:nvPr userDrawn="1"/>
        </p:nvSpPr>
        <p:spPr>
          <a:xfrm>
            <a:off x="914400" y="3718176"/>
            <a:ext cx="6847840" cy="64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Master Subtitle</a:t>
            </a:r>
            <a:endParaRPr lang="en-GB" sz="2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6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EF8347AA-F506-4B76-BA20-E2710B730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9570"/>
            <a:ext cx="12191999" cy="685800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21897C-646A-4C2F-8FAF-1844A3273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B29CC-A862-413C-B32B-ADC3FBE050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535" y="5396492"/>
            <a:ext cx="751733" cy="449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D4840-9764-4C2D-A0FD-C00BB93B2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576" y="5396249"/>
            <a:ext cx="1373885" cy="448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BB7B0-6DF2-4CE9-823B-75E270A7B8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244" y="5374471"/>
            <a:ext cx="837875" cy="4139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A91D41-54C5-4A4E-AE34-16D39AA2F8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95033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53F1F3-49C3-C447-93BA-6831FF4A2E14}"/>
              </a:ext>
            </a:extLst>
          </p:cNvPr>
          <p:cNvSpPr txBox="1">
            <a:spLocks/>
          </p:cNvSpPr>
          <p:nvPr userDrawn="1"/>
        </p:nvSpPr>
        <p:spPr>
          <a:xfrm>
            <a:off x="914400" y="3718176"/>
            <a:ext cx="6847840" cy="64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Master Subtitle</a:t>
            </a:r>
            <a:endParaRPr lang="en-GB" sz="2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4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B8ED33A9-10E1-4A86-BB24-22EC44F03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D7D2D-CD61-4606-84BC-3D9A02C5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7289" y="2986282"/>
            <a:ext cx="1297412" cy="8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22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403A638-DAF3-4FF1-8255-284588B56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A1A8907-D636-4305-BF69-FDCE53129048}"/>
              </a:ext>
            </a:extLst>
          </p:cNvPr>
          <p:cNvSpPr txBox="1">
            <a:spLocks/>
          </p:cNvSpPr>
          <p:nvPr userDrawn="1"/>
        </p:nvSpPr>
        <p:spPr>
          <a:xfrm>
            <a:off x="3674954" y="4713756"/>
            <a:ext cx="4842082" cy="738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00"/>
              </a:lnSpc>
              <a:spcBef>
                <a:spcPts val="0"/>
              </a:spcBef>
            </a:pPr>
            <a:r>
              <a:rPr lang="en-US" sz="2000" b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BG" sz="20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1601B-AF49-4A7A-8689-D1C212041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7289" y="2986282"/>
            <a:ext cx="1297412" cy="885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0D5D-0AEE-4426-BCB0-A4B7A8352B49}"/>
              </a:ext>
            </a:extLst>
          </p:cNvPr>
          <p:cNvSpPr txBox="1"/>
          <p:nvPr userDrawn="1"/>
        </p:nvSpPr>
        <p:spPr>
          <a:xfrm>
            <a:off x="2912958" y="5371431"/>
            <a:ext cx="636607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+359 2424 6484 | </a:t>
            </a: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sales@scalefocus.com</a:t>
            </a:r>
            <a:endParaRPr lang="en-US" sz="140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www.scalefocus.com</a:t>
            </a:r>
            <a:endParaRPr lang="en-BG" sz="14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5701CB9-0221-45A0-BDC9-0D990B57A8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F4419-3271-4721-9A91-345ECD3E8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747" y="4791920"/>
            <a:ext cx="568505" cy="387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F7FC1-8E7E-4948-BB6E-CA78ED777015}"/>
              </a:ext>
            </a:extLst>
          </p:cNvPr>
          <p:cNvSpPr txBox="1"/>
          <p:nvPr userDrawn="1"/>
        </p:nvSpPr>
        <p:spPr>
          <a:xfrm>
            <a:off x="2912958" y="5371431"/>
            <a:ext cx="636607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+359 2424 6484 | </a:t>
            </a: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sales@scalefocus.com</a:t>
            </a:r>
            <a:endParaRPr lang="en-US" sz="140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www.scalefocus.com</a:t>
            </a:r>
            <a:endParaRPr lang="en-BG" sz="14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1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9FB8039-051C-46C9-9402-438AA0F81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9" cy="685800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A1A8907-D636-4305-BF69-FDCE53129048}"/>
              </a:ext>
            </a:extLst>
          </p:cNvPr>
          <p:cNvSpPr txBox="1">
            <a:spLocks/>
          </p:cNvSpPr>
          <p:nvPr userDrawn="1"/>
        </p:nvSpPr>
        <p:spPr>
          <a:xfrm>
            <a:off x="3674954" y="4713756"/>
            <a:ext cx="4842082" cy="738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00"/>
              </a:lnSpc>
              <a:spcBef>
                <a:spcPts val="0"/>
              </a:spcBef>
            </a:pPr>
            <a:r>
              <a:rPr lang="en-US" sz="2000" b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BG" sz="20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1601B-AF49-4A7A-8689-D1C212041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7289" y="2986282"/>
            <a:ext cx="1297412" cy="885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0D5D-0AEE-4426-BCB0-A4B7A8352B49}"/>
              </a:ext>
            </a:extLst>
          </p:cNvPr>
          <p:cNvSpPr txBox="1"/>
          <p:nvPr userDrawn="1"/>
        </p:nvSpPr>
        <p:spPr>
          <a:xfrm>
            <a:off x="2912958" y="5371431"/>
            <a:ext cx="636607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+359 2424 6484 | </a:t>
            </a: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sales@scalefocus.com</a:t>
            </a:r>
            <a:endParaRPr lang="en-US" sz="140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www.scalefocus.com</a:t>
            </a:r>
            <a:endParaRPr lang="en-BG" sz="14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82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EF90573A-03E0-4292-A448-D94350057C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F4419-3271-4721-9A91-345ECD3E8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747" y="4791920"/>
            <a:ext cx="568505" cy="387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F7FC1-8E7E-4948-BB6E-CA78ED777015}"/>
              </a:ext>
            </a:extLst>
          </p:cNvPr>
          <p:cNvSpPr txBox="1"/>
          <p:nvPr userDrawn="1"/>
        </p:nvSpPr>
        <p:spPr>
          <a:xfrm>
            <a:off x="2912958" y="5371431"/>
            <a:ext cx="6366075" cy="63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+359 2424 6484 | </a:t>
            </a: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sales@scalefocus.com</a:t>
            </a:r>
            <a:endParaRPr lang="en-US" sz="140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ts val="2180"/>
              </a:lnSpc>
            </a:pPr>
            <a:r>
              <a:rPr lang="en-US" sz="14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www.scalefocus.com</a:t>
            </a:r>
            <a:endParaRPr lang="en-BG" sz="1400" b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72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DB0A1C-6434-4296-A4CA-0CEBA6CBCC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B855F-A266-490D-9BDD-F46210F1C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3599727" y="1"/>
            <a:ext cx="8592273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8EBAF-2B07-4C43-9C5C-84AC077E2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9"/>
            <a:ext cx="1362321" cy="212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32458-B66D-48B4-8628-0A1FEF46CB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017" y="2063210"/>
            <a:ext cx="638398" cy="4965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F73F95-34EA-473D-BA7D-D0C8DBBF9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889834"/>
            <a:ext cx="6847840" cy="861774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rgbClr val="00206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/>
              <a:t>One row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0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DB0A1C-6434-4296-A4CA-0CEBA6CBCC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B855F-A266-490D-9BDD-F46210F1C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3599727" y="1"/>
            <a:ext cx="8592273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8EBAF-2B07-4C43-9C5C-84AC077E2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9"/>
            <a:ext cx="1362321" cy="2123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F73F95-34EA-473D-BA7D-D0C8DBBF9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rgbClr val="00206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/>
              <a:t>Two row title</a:t>
            </a:r>
            <a:br>
              <a:rPr lang="en-GB"/>
            </a:br>
            <a:r>
              <a:rPr lang="en-GB"/>
              <a:t>Two row title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472C9-A09D-4BA2-B4F1-5D90EB8C85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7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DB0A1C-6434-4296-A4CA-0CEBA6CBCC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B855F-A266-490D-9BDD-F46210F1C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3599727" y="1"/>
            <a:ext cx="8592273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8EBAF-2B07-4C43-9C5C-84AC077E2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9"/>
            <a:ext cx="1362321" cy="2123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F73F95-34EA-473D-BA7D-D0C8DBBF9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rgbClr val="00206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GB"/>
              <a:t>Two row title</a:t>
            </a:r>
            <a:br>
              <a:rPr lang="en-GB"/>
            </a:br>
            <a:r>
              <a:rPr lang="en-GB"/>
              <a:t>Two row title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472C9-A09D-4BA2-B4F1-5D90EB8C85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F17CD-DB1B-4E6E-978E-4DFDBAAE9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1" y="4133239"/>
            <a:ext cx="6847840" cy="33813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8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A0BE70BC-5422-483A-A067-8770E36B6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13ABB1-EA30-441E-A0BF-F048C8B3DB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027" y="4922767"/>
            <a:ext cx="4381946" cy="1415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902691"/>
            <a:ext cx="10515600" cy="1708728"/>
          </a:xfrm>
        </p:spPr>
        <p:txBody>
          <a:bodyPr anchor="ctr">
            <a:normAutofit/>
          </a:bodyPr>
          <a:lstStyle>
            <a:lvl1pPr marL="0" algn="ctr" defTabSz="457200" rtl="0" eaLnBrk="1" latinLnBrk="0" hangingPunct="1">
              <a:lnSpc>
                <a:spcPts val="5500"/>
              </a:lnSpc>
              <a:defRPr lang="en-US" sz="3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87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06AF73CC-99AC-46D3-9FCB-18F61E259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92CEBB-43EA-4D86-9571-DEC085A30D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6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08B76-C973-4C8D-AFCD-DE51FF384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1B443-F526-4E11-901D-66956D94BF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B4D105-CFE0-4812-825C-898C2ED2D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rgbClr val="00206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527239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06AF73CC-99AC-46D3-9FCB-18F61E259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92CEBB-43EA-4D86-9571-DEC085A30D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6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08B76-C973-4C8D-AFCD-DE51FF384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1B443-F526-4E11-901D-66956D94BF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B4D105-CFE0-4812-825C-898C2ED2D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rgbClr val="00206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88B694-9AAA-4D10-A822-E7AD40C4C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1" y="4133239"/>
            <a:ext cx="6847840" cy="33813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595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C3403A85-D532-4FF7-9495-E869B21AF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B56FF1-2E79-4F22-9B37-EAD37A618C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2EB4-717E-4D9A-9BE3-333627620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7CDC9-3B02-4AF0-84C1-D365C73266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1D8B95-577A-4592-AD48-5551B74A5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4075440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C3403A85-D532-4FF7-9495-E869B21AF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B56FF1-2E79-4F22-9B37-EAD37A618C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2EB4-717E-4D9A-9BE3-333627620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7CDC9-3B02-4AF0-84C1-D365C73266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1D8B95-577A-4592-AD48-5551B74A5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6D38D-29D2-48E9-9A91-1A3ADD16E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1" y="4133239"/>
            <a:ext cx="6847840" cy="33813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6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39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C3403A85-D532-4FF7-9495-E869B21AF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B56FF1-2E79-4F22-9B37-EAD37A618C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6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2EB4-717E-4D9A-9BE3-333627620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7CDC9-3B02-4AF0-84C1-D365C73266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1D8B95-577A-4592-AD48-5551B74A5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839640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C3403A85-D532-4FF7-9495-E869B21AF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B56FF1-2E79-4F22-9B37-EAD37A618C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66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2EB4-717E-4D9A-9BE3-333627620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1467295"/>
            <a:ext cx="638398" cy="49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7CDC9-3B02-4AF0-84C1-D365C73266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1D8B95-577A-4592-AD48-5551B74A5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767" y="2293920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5000" b="1" kern="12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Click here to </a:t>
            </a:r>
            <a:br>
              <a:rPr lang="en-US"/>
            </a:br>
            <a:r>
              <a:rPr lang="en-US"/>
              <a:t>add your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6D38D-29D2-48E9-9A91-1A3ADD16E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1" y="4133239"/>
            <a:ext cx="6847840" cy="33813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6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1749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outdoor object, day&#10;&#10;Description automatically generated">
            <a:extLst>
              <a:ext uri="{FF2B5EF4-FFF2-40B4-BE49-F238E27FC236}">
                <a16:creationId xmlns:a16="http://schemas.microsoft.com/office/drawing/2014/main" id="{03CF0D32-917C-4FDF-954F-017B85349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4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82620-1B8A-4BC4-8D7D-D693314AE1FA}"/>
              </a:ext>
            </a:extLst>
          </p:cNvPr>
          <p:cNvSpPr/>
          <p:nvPr userDrawn="1"/>
        </p:nvSpPr>
        <p:spPr>
          <a:xfrm>
            <a:off x="0" y="0"/>
            <a:ext cx="4572480" cy="6858000"/>
          </a:xfrm>
          <a:prstGeom prst="rect">
            <a:avLst/>
          </a:prstGeom>
          <a:solidFill>
            <a:srgbClr val="002060">
              <a:alpha val="8189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B1131-6B52-4CBE-B4D7-9F194195F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452915-EBB4-4E0E-8492-9FB4EA9EA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Section Topic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39C09-5A52-2A4A-9C2F-318294867F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  <a:endParaRPr lang="en-BG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521A77E-7DDF-4D4B-8A24-BC3BB749E9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3092" y="1740313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DDA1BA-ACED-234A-A068-7F101600F9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51417" y="1740313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C5CC5DC-DB0F-A849-8431-B8B72EE5BD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3092" y="261621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93A348C-41F5-0A43-91F5-74CF3FE2F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1417" y="261621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2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77B728B-542C-1C4E-AE2E-2975A25E5A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63092" y="3501737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13725-FE70-124B-BE59-827159087C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51417" y="3501737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3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6F8E2CA-E234-684B-88B3-A1CEDDFAD6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3092" y="442576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EDFD172-FFEF-0347-AF2C-A019696135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1417" y="442576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4</a:t>
            </a:r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5F08B77-3079-7844-B8EE-66A6A82DF2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3092" y="5320911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20B6649-D80F-E444-9624-6840C43DB7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51417" y="5320911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5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982527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outdoor object, day&#10;&#10;Description automatically generated">
            <a:extLst>
              <a:ext uri="{FF2B5EF4-FFF2-40B4-BE49-F238E27FC236}">
                <a16:creationId xmlns:a16="http://schemas.microsoft.com/office/drawing/2014/main" id="{03CF0D32-917C-4FDF-954F-017B85349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48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3011AC-7897-4B24-911A-A9FCCAE17BF4}"/>
              </a:ext>
            </a:extLst>
          </p:cNvPr>
          <p:cNvSpPr/>
          <p:nvPr userDrawn="1"/>
        </p:nvSpPr>
        <p:spPr>
          <a:xfrm>
            <a:off x="0" y="0"/>
            <a:ext cx="4572480" cy="6858000"/>
          </a:xfrm>
          <a:prstGeom prst="rect">
            <a:avLst/>
          </a:prstGeom>
          <a:solidFill>
            <a:schemeClr val="bg1">
              <a:lumMod val="95000"/>
              <a:alpha val="869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452915-EBB4-4E0E-8492-9FB4EA9EA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Section Topic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14F10A-71EF-4231-A884-310D6EE43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614879-2ABC-E147-8185-4DD85A6ADF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  <a:endParaRPr lang="en-BG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27D674E-342C-4A4D-BE08-BE63C24822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3092" y="1740313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44E3246-D1F3-EE48-805D-005C35F855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51417" y="1740313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BG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9B79E0E-E307-FE4F-9EEE-C99652BFB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3092" y="261621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86AEAC9-ADB2-7245-8FC7-07760000D8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1417" y="261621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2</a:t>
            </a:r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68C8681-096C-2E44-A1B6-DC2AB8EDA7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63092" y="3501737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3760D3-0DCC-234A-8774-C215622F7E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51417" y="3501737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3</a:t>
            </a:r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D972DCB-FE47-954F-BC57-FDA9EFB9BF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3092" y="442576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B9F94CB-28E1-E64E-A111-EEF5F35FB4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1417" y="442576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4</a:t>
            </a:r>
            <a:endParaRPr lang="en-BG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057CD4C-D887-5240-AC7B-EDA88EFA6C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3092" y="5320911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133ED83-3539-7B47-BAE8-27B5A28102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51417" y="5320911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5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41960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outdoor object, day&#10;&#10;Description automatically generated">
            <a:extLst>
              <a:ext uri="{FF2B5EF4-FFF2-40B4-BE49-F238E27FC236}">
                <a16:creationId xmlns:a16="http://schemas.microsoft.com/office/drawing/2014/main" id="{03CF0D32-917C-4FDF-954F-017B85349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4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82620-1B8A-4BC4-8D7D-D693314AE1FA}"/>
              </a:ext>
            </a:extLst>
          </p:cNvPr>
          <p:cNvSpPr/>
          <p:nvPr userDrawn="1"/>
        </p:nvSpPr>
        <p:spPr>
          <a:xfrm>
            <a:off x="0" y="0"/>
            <a:ext cx="457248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9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B1131-6B52-4CBE-B4D7-9F194195F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452915-EBB4-4E0E-8492-9FB4EA9EA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Section Topic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837588F-C554-0C48-8F97-871C3B19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  <a:endParaRPr lang="en-BG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BCC26B-0242-4043-ABC2-6956DDE9AD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3092" y="1740313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6A43617-7F21-004F-9F11-199447CD6F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51417" y="1740313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BG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2A64B-A4BC-794F-9B79-AD934147C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3092" y="261621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8E75F35-533A-774B-99A4-55FFDB9C86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1417" y="261621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2</a:t>
            </a:r>
            <a:endParaRPr lang="en-BG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5E1622D-ACCC-9C48-9EC1-CC43E26068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63092" y="3501737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7AE539-3125-4640-9064-50B0E6AD0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51417" y="3501737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3</a:t>
            </a:r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8FDAF9F-6E4D-2A4A-B703-A2B10FF33E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3092" y="4425762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D9523CA-B427-954D-8F88-C13D277CE5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1417" y="4425762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4</a:t>
            </a:r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5577855-DC7A-E94A-AB12-6867042C86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3092" y="5320911"/>
            <a:ext cx="575306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here to add section</a:t>
            </a:r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23F5-2803-3B48-A3F4-28CB2F704C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51417" y="5320911"/>
            <a:ext cx="511675" cy="4538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 i="0">
                <a:solidFill>
                  <a:srgbClr val="002C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bg-BG"/>
              <a:t>5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92831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178F4-3E49-4544-A747-E05300FED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112" y="629868"/>
            <a:ext cx="11211043" cy="553998"/>
          </a:xfrm>
        </p:spPr>
        <p:txBody>
          <a:bodyPr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3000" b="1" kern="1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BG" sz="30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 – 30pt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2362F-7751-4E00-A571-302A81B376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 – 10pt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5043459E-46D9-4183-ACBC-11C91D510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277" y="3481185"/>
            <a:ext cx="4259484" cy="7918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use 14pt with 19pt leading </a:t>
            </a:r>
          </a:p>
          <a:p>
            <a:pPr marL="0" marR="0" lvl="0" indent="0" algn="l" defTabSz="4572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body copy in dark blue and accents </a:t>
            </a:r>
            <a:b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light blue</a:t>
            </a:r>
            <a:endParaRPr kumimoji="0" lang="en-BG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50FF1B-73FE-4A89-BA04-0F992D96EC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E8F02EF-7A3E-4304-9566-C53F8A69D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34B0A-2618-4D23-BAFE-AFCBD3CEDE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6491" y="3157122"/>
            <a:ext cx="7837171" cy="5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9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A9B80885-5BE9-4C4C-BDAD-560F0DEA0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746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FD1C0-9F8D-4535-8172-E902A7118A4D}"/>
              </a:ext>
            </a:extLst>
          </p:cNvPr>
          <p:cNvSpPr/>
          <p:nvPr userDrawn="1"/>
        </p:nvSpPr>
        <p:spPr>
          <a:xfrm>
            <a:off x="0" y="0"/>
            <a:ext cx="12192000" cy="2974694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0D8F97-34FA-4B76-A173-C6B2ECD380F3}"/>
              </a:ext>
            </a:extLst>
          </p:cNvPr>
          <p:cNvSpPr/>
          <p:nvPr userDrawn="1"/>
        </p:nvSpPr>
        <p:spPr>
          <a:xfrm>
            <a:off x="5374824" y="2268638"/>
            <a:ext cx="1412112" cy="1412112"/>
          </a:xfrm>
          <a:prstGeom prst="ellipse">
            <a:avLst/>
          </a:prstGeom>
          <a:solidFill>
            <a:srgbClr val="05CC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3DBF29-7D4C-49CC-984E-161E17A8EFB3}"/>
              </a:ext>
            </a:extLst>
          </p:cNvPr>
          <p:cNvSpPr/>
          <p:nvPr userDrawn="1"/>
        </p:nvSpPr>
        <p:spPr>
          <a:xfrm>
            <a:off x="1796298" y="2268638"/>
            <a:ext cx="1412112" cy="1412112"/>
          </a:xfrm>
          <a:prstGeom prst="ellipse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049BB3-91DB-407F-B946-3947F8F16BA3}"/>
              </a:ext>
            </a:extLst>
          </p:cNvPr>
          <p:cNvSpPr/>
          <p:nvPr userDrawn="1"/>
        </p:nvSpPr>
        <p:spPr>
          <a:xfrm>
            <a:off x="9022799" y="2268638"/>
            <a:ext cx="1412112" cy="1412112"/>
          </a:xfrm>
          <a:prstGeom prst="ellipse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17BE4A-F67D-4B4E-A587-A9CC33D870EE}"/>
              </a:ext>
            </a:extLst>
          </p:cNvPr>
          <p:cNvCxnSpPr/>
          <p:nvPr userDrawn="1"/>
        </p:nvCxnSpPr>
        <p:spPr>
          <a:xfrm>
            <a:off x="7893933" y="3377642"/>
            <a:ext cx="0" cy="2659284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74E03F-37F4-4676-A1D5-6A7F4063C334}"/>
              </a:ext>
            </a:extLst>
          </p:cNvPr>
          <p:cNvCxnSpPr/>
          <p:nvPr userDrawn="1"/>
        </p:nvCxnSpPr>
        <p:spPr>
          <a:xfrm>
            <a:off x="4305781" y="3377642"/>
            <a:ext cx="0" cy="2659284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B1E2F5-E6A8-4247-92DE-96476F3715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B02466-1CF9-4D9C-8F40-D5E5EDBB0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E827C3-F21B-9749-8DD0-E548FD45D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1B5E30A-3EC3-F043-A3F8-3BBE72FCEA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031" y="3910865"/>
            <a:ext cx="2812647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64B989-20C9-394A-B25C-4E289FA6EE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6031" y="4456496"/>
            <a:ext cx="2812647" cy="13243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B2784E-A2BE-7D4A-9D61-F9BA4A86FA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557" y="3910865"/>
            <a:ext cx="2812647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CAE70B0-0A95-704C-8E91-52A255639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4557" y="4456496"/>
            <a:ext cx="2812647" cy="13243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DF67A48-20E1-F74B-878A-0FA92FE44D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2532" y="3910865"/>
            <a:ext cx="2812647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873FDA8-32B2-D748-8A3B-BCCB0004B2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2532" y="4456496"/>
            <a:ext cx="2812647" cy="13243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45262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5CF3B7D2-8B31-4ABB-9340-DEDB9DDFC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100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3B9C03-B49D-4615-9120-745168F15B1D}"/>
              </a:ext>
            </a:extLst>
          </p:cNvPr>
          <p:cNvSpPr/>
          <p:nvPr userDrawn="1"/>
        </p:nvSpPr>
        <p:spPr>
          <a:xfrm>
            <a:off x="0" y="0"/>
            <a:ext cx="12192000" cy="2100649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8141D-A5F7-491C-A62A-285A6B0B6063}"/>
              </a:ext>
            </a:extLst>
          </p:cNvPr>
          <p:cNvGrpSpPr/>
          <p:nvPr userDrawn="1"/>
        </p:nvGrpSpPr>
        <p:grpSpPr>
          <a:xfrm>
            <a:off x="10029147" y="1584792"/>
            <a:ext cx="988976" cy="988976"/>
            <a:chOff x="8988401" y="2268638"/>
            <a:chExt cx="1412112" cy="14121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166F1F-FEB0-4039-AD0A-FC181FB81C61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510D6E-F9D1-4A6F-8404-5E402D9AC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0A3205-074A-4143-814F-A2451D05EEE6}"/>
              </a:ext>
            </a:extLst>
          </p:cNvPr>
          <p:cNvGrpSpPr/>
          <p:nvPr userDrawn="1"/>
        </p:nvGrpSpPr>
        <p:grpSpPr>
          <a:xfrm>
            <a:off x="7794277" y="1584792"/>
            <a:ext cx="988976" cy="988976"/>
            <a:chOff x="8988401" y="2268638"/>
            <a:chExt cx="1412112" cy="14121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489928-A378-4E55-8D3D-B4222A9040B4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5CC9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4EBFC8-04CC-4777-AC58-246E03AB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120286-97E5-4EC1-A462-DF3532AC3A1A}"/>
              </a:ext>
            </a:extLst>
          </p:cNvPr>
          <p:cNvGrpSpPr/>
          <p:nvPr userDrawn="1"/>
        </p:nvGrpSpPr>
        <p:grpSpPr>
          <a:xfrm>
            <a:off x="5560363" y="1584792"/>
            <a:ext cx="988976" cy="988976"/>
            <a:chOff x="8988401" y="2268638"/>
            <a:chExt cx="1412112" cy="14121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4B568A-8251-4539-82DA-9B20612D972C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D496A8-16E6-42C8-9E82-AD968650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1CA0E6-839B-43F2-85AC-AB732BB6A771}"/>
              </a:ext>
            </a:extLst>
          </p:cNvPr>
          <p:cNvGrpSpPr/>
          <p:nvPr userDrawn="1"/>
        </p:nvGrpSpPr>
        <p:grpSpPr>
          <a:xfrm>
            <a:off x="3326449" y="1584792"/>
            <a:ext cx="988976" cy="988976"/>
            <a:chOff x="8988401" y="2268638"/>
            <a:chExt cx="1412112" cy="141211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93574A-500A-4498-B7D8-72A6E828EA8C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8E3272C-6554-4335-A9D5-7476B4E6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0E5B4D-C292-481E-ABE0-6BBBEC95AFDD}"/>
              </a:ext>
            </a:extLst>
          </p:cNvPr>
          <p:cNvGrpSpPr/>
          <p:nvPr userDrawn="1"/>
        </p:nvGrpSpPr>
        <p:grpSpPr>
          <a:xfrm>
            <a:off x="1048777" y="1584792"/>
            <a:ext cx="988976" cy="988976"/>
            <a:chOff x="8988401" y="2268638"/>
            <a:chExt cx="1412112" cy="141211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DA71D0-D746-4F55-B626-8B823BA9678C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6C6EFF0-9542-4A48-B41C-EDA67FA0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7A4DBA-374F-4E8D-A056-79F5ED3E1ECC}"/>
              </a:ext>
            </a:extLst>
          </p:cNvPr>
          <p:cNvCxnSpPr>
            <a:cxnSpLocks/>
          </p:cNvCxnSpPr>
          <p:nvPr userDrawn="1"/>
        </p:nvCxnSpPr>
        <p:spPr>
          <a:xfrm>
            <a:off x="2716919" y="2253112"/>
            <a:ext cx="0" cy="3975019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2C19F5-0C52-4CEC-ABF0-8B248D2C04F5}"/>
              </a:ext>
            </a:extLst>
          </p:cNvPr>
          <p:cNvCxnSpPr>
            <a:cxnSpLocks/>
          </p:cNvCxnSpPr>
          <p:nvPr userDrawn="1"/>
        </p:nvCxnSpPr>
        <p:spPr>
          <a:xfrm>
            <a:off x="4941986" y="2253112"/>
            <a:ext cx="0" cy="3975019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59E50D-7600-49B4-AD27-8B64FD2D9768}"/>
              </a:ext>
            </a:extLst>
          </p:cNvPr>
          <p:cNvCxnSpPr>
            <a:cxnSpLocks/>
          </p:cNvCxnSpPr>
          <p:nvPr userDrawn="1"/>
        </p:nvCxnSpPr>
        <p:spPr>
          <a:xfrm>
            <a:off x="7167053" y="2253112"/>
            <a:ext cx="0" cy="3975019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0808F0-324D-4C44-B132-B5E978417228}"/>
              </a:ext>
            </a:extLst>
          </p:cNvPr>
          <p:cNvCxnSpPr>
            <a:cxnSpLocks/>
          </p:cNvCxnSpPr>
          <p:nvPr userDrawn="1"/>
        </p:nvCxnSpPr>
        <p:spPr>
          <a:xfrm>
            <a:off x="9392120" y="2253112"/>
            <a:ext cx="0" cy="3975019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1E032CE-15A8-489E-A280-A9F6D0CB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39CDA97-C533-464C-881D-AA28E130A7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8925EB64-0A5C-3243-9904-8662A30567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029BDBE0-457E-5440-952F-739A2FB6FC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265" y="2662501"/>
            <a:ext cx="2088000" cy="331053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DACBE5C1-EB46-6B45-AA36-A00C7FD90B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265" y="3122412"/>
            <a:ext cx="2088000" cy="3105719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94C024A9-405A-EF4C-BA3C-C42616737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0077" y="2662501"/>
            <a:ext cx="2088000" cy="331053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5E9562C-CFF6-A941-9120-A6164C125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0077" y="3122412"/>
            <a:ext cx="2088000" cy="3105719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986D4D9-4D3B-6341-8E33-03E7159BBA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3513" y="2662501"/>
            <a:ext cx="2088000" cy="331053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2503D7D7-4F5A-3E4D-A46E-A22E154FA2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13513" y="3122412"/>
            <a:ext cx="2088000" cy="3105719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618AC9A-387C-AA40-BAFD-BF46C48316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46574" y="2662501"/>
            <a:ext cx="2088000" cy="331053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9269D68-1040-C346-A454-9C78ADC000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46574" y="3122412"/>
            <a:ext cx="2088000" cy="3105719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  <a:endParaRPr lang="en-BG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C32AAAFC-5346-A548-A4BD-75AF5F4196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79635" y="2662501"/>
            <a:ext cx="2088000" cy="331053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8A9711F0-736D-254B-80D0-5B607C80B2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79635" y="3122412"/>
            <a:ext cx="2088000" cy="3105719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534675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AA5A64-85BA-43B7-A2F9-4C348DD1AC29}"/>
              </a:ext>
            </a:extLst>
          </p:cNvPr>
          <p:cNvGrpSpPr/>
          <p:nvPr/>
        </p:nvGrpSpPr>
        <p:grpSpPr>
          <a:xfrm>
            <a:off x="1747511" y="1736518"/>
            <a:ext cx="697978" cy="697978"/>
            <a:chOff x="8988401" y="2268638"/>
            <a:chExt cx="1412112" cy="14121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A0E9D66-79C3-4A8F-BEC7-59D531183FE2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5CC9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B1F0AD-958A-4141-BA4B-F1CF6A17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0C5C75-7162-4DAC-8FD9-4F061CDBAA1A}"/>
              </a:ext>
            </a:extLst>
          </p:cNvPr>
          <p:cNvGrpSpPr/>
          <p:nvPr/>
        </p:nvGrpSpPr>
        <p:grpSpPr>
          <a:xfrm>
            <a:off x="4404289" y="1736518"/>
            <a:ext cx="697978" cy="697978"/>
            <a:chOff x="8988401" y="2268638"/>
            <a:chExt cx="1412112" cy="14121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39B29D-45B4-44C7-A59E-D912FC8E87D3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2F0169-A319-4287-ADBB-84E3F584F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2705FD-4498-4A13-8485-8E8EF25674B9}"/>
              </a:ext>
            </a:extLst>
          </p:cNvPr>
          <p:cNvGrpSpPr/>
          <p:nvPr/>
        </p:nvGrpSpPr>
        <p:grpSpPr>
          <a:xfrm>
            <a:off x="7080113" y="1736518"/>
            <a:ext cx="697978" cy="697978"/>
            <a:chOff x="8988401" y="2268638"/>
            <a:chExt cx="1412112" cy="141211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E384DE-32FE-46A0-B9BA-474BE4E2981A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2FCE7B5-57B6-4690-AD12-8339985F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80479E-A20C-4C1C-A2B9-EF8C91A8BF65}"/>
              </a:ext>
            </a:extLst>
          </p:cNvPr>
          <p:cNvGrpSpPr/>
          <p:nvPr/>
        </p:nvGrpSpPr>
        <p:grpSpPr>
          <a:xfrm>
            <a:off x="9688560" y="1736518"/>
            <a:ext cx="697978" cy="697978"/>
            <a:chOff x="8988401" y="2268638"/>
            <a:chExt cx="1412112" cy="141211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7EB694-6F45-4039-A12B-EB3536AE0BB4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A7066-4EB1-4944-B17C-8A89F47A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CE72CE-0B36-4CAF-952B-910ABA3764C6}"/>
              </a:ext>
            </a:extLst>
          </p:cNvPr>
          <p:cNvGrpSpPr/>
          <p:nvPr/>
        </p:nvGrpSpPr>
        <p:grpSpPr>
          <a:xfrm>
            <a:off x="1747511" y="3716874"/>
            <a:ext cx="697978" cy="697978"/>
            <a:chOff x="8988401" y="2268638"/>
            <a:chExt cx="1412112" cy="141211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4522F42-790E-4BC8-9372-234357F8397D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3A07E7-5570-4DC5-9E0B-D00770FB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2A176-A9B8-42D1-8E95-54FB438ECE23}"/>
              </a:ext>
            </a:extLst>
          </p:cNvPr>
          <p:cNvGrpSpPr/>
          <p:nvPr/>
        </p:nvGrpSpPr>
        <p:grpSpPr>
          <a:xfrm>
            <a:off x="4404289" y="3716874"/>
            <a:ext cx="697978" cy="697978"/>
            <a:chOff x="8988401" y="2268638"/>
            <a:chExt cx="1412112" cy="141211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AD0CA73-7D35-4C4B-AEC8-94209CA54E3A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60FF61-DBE8-42FE-9778-5ACC6DB7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CBA518-2413-4B58-9018-EB1BA8903E89}"/>
              </a:ext>
            </a:extLst>
          </p:cNvPr>
          <p:cNvGrpSpPr/>
          <p:nvPr/>
        </p:nvGrpSpPr>
        <p:grpSpPr>
          <a:xfrm>
            <a:off x="7080113" y="3716874"/>
            <a:ext cx="697978" cy="697978"/>
            <a:chOff x="8988401" y="2268638"/>
            <a:chExt cx="1412112" cy="141211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D3DCEF-EE00-4A96-8EFD-3B7B1FBE92E4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4AE76B-5081-4029-BA96-7052E6A6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E0DE6F-7294-4531-A8D3-8570BF3C708F}"/>
              </a:ext>
            </a:extLst>
          </p:cNvPr>
          <p:cNvGrpSpPr/>
          <p:nvPr/>
        </p:nvGrpSpPr>
        <p:grpSpPr>
          <a:xfrm>
            <a:off x="9688560" y="3716874"/>
            <a:ext cx="697978" cy="697978"/>
            <a:chOff x="8988401" y="2268638"/>
            <a:chExt cx="1412112" cy="141211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F2FA422-FEF2-4FC0-836B-06E90EC8D033}"/>
                </a:ext>
              </a:extLst>
            </p:cNvPr>
            <p:cNvSpPr/>
            <p:nvPr/>
          </p:nvSpPr>
          <p:spPr>
            <a:xfrm>
              <a:off x="8988401" y="2268638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EFEA7-2188-459D-B017-AA33178C0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B9131C-CBB3-4147-A64C-42DBC693D97D}"/>
              </a:ext>
            </a:extLst>
          </p:cNvPr>
          <p:cNvCxnSpPr>
            <a:cxnSpLocks/>
          </p:cNvCxnSpPr>
          <p:nvPr userDrawn="1"/>
        </p:nvCxnSpPr>
        <p:spPr>
          <a:xfrm>
            <a:off x="3449427" y="1540382"/>
            <a:ext cx="0" cy="4301802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216303-5590-4470-B9B6-2629306A2935}"/>
              </a:ext>
            </a:extLst>
          </p:cNvPr>
          <p:cNvCxnSpPr>
            <a:cxnSpLocks/>
          </p:cNvCxnSpPr>
          <p:nvPr userDrawn="1"/>
        </p:nvCxnSpPr>
        <p:spPr>
          <a:xfrm>
            <a:off x="6088718" y="1540382"/>
            <a:ext cx="0" cy="4301802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65BF37-E3AA-4DB6-96C1-949E9002B0D9}"/>
              </a:ext>
            </a:extLst>
          </p:cNvPr>
          <p:cNvCxnSpPr>
            <a:cxnSpLocks/>
          </p:cNvCxnSpPr>
          <p:nvPr userDrawn="1"/>
        </p:nvCxnSpPr>
        <p:spPr>
          <a:xfrm>
            <a:off x="8748790" y="1540382"/>
            <a:ext cx="0" cy="4301802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347D703-0E15-4552-8656-922F8A0E4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2EC08D-A5A6-7246-AEDD-F61E86DBD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2" y="638467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21D2E783-AB59-844C-AAC6-8A4E275A06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9510" y="2505075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10AA90CC-6C08-E544-89B2-86ED0C06B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9510" y="4528848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D0A9BE2-44A4-0249-8E48-220B6E889C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67582" y="2505075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355FF6F4-6F39-F643-BAB6-DB765BAB24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67582" y="4528848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99B49FC3-B675-6F4C-B401-D2EB005D3F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3406" y="2505075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E607466C-D33C-9F41-A1C0-25221F202A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3406" y="4528848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  <a:endParaRPr lang="en-BG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64666879-E9AE-BF43-9FAF-6FAA388B16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51853" y="2505075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B0CD25B-610F-A641-AD7C-02E607BA2C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51853" y="4528848"/>
            <a:ext cx="2171393" cy="109780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09317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100EAAF-EAA2-4A15-AAFF-841610171AB8}"/>
              </a:ext>
            </a:extLst>
          </p:cNvPr>
          <p:cNvSpPr/>
          <p:nvPr userDrawn="1"/>
        </p:nvSpPr>
        <p:spPr>
          <a:xfrm>
            <a:off x="0" y="1591418"/>
            <a:ext cx="12192000" cy="1071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727B14-0E3D-49A7-A686-59A4502E4F81}"/>
              </a:ext>
            </a:extLst>
          </p:cNvPr>
          <p:cNvGrpSpPr/>
          <p:nvPr/>
        </p:nvGrpSpPr>
        <p:grpSpPr>
          <a:xfrm>
            <a:off x="942990" y="1907388"/>
            <a:ext cx="456066" cy="456066"/>
            <a:chOff x="8988403" y="2268636"/>
            <a:chExt cx="1412112" cy="141211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4CEFAA-E9E0-4ED6-B61F-81CC0FC612A4}"/>
                </a:ext>
              </a:extLst>
            </p:cNvPr>
            <p:cNvSpPr/>
            <p:nvPr/>
          </p:nvSpPr>
          <p:spPr>
            <a:xfrm>
              <a:off x="8988403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08F39A9-2AEF-41A3-BEFE-0ED24A5B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86CFD6-5F74-486D-8B19-751EC5F04DEF}"/>
              </a:ext>
            </a:extLst>
          </p:cNvPr>
          <p:cNvGrpSpPr/>
          <p:nvPr/>
        </p:nvGrpSpPr>
        <p:grpSpPr>
          <a:xfrm>
            <a:off x="3783172" y="1907388"/>
            <a:ext cx="456066" cy="456066"/>
            <a:chOff x="8988403" y="2268636"/>
            <a:chExt cx="1412112" cy="141211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E256B5-A439-4D7B-90F7-866FD97B76ED}"/>
                </a:ext>
              </a:extLst>
            </p:cNvPr>
            <p:cNvSpPr/>
            <p:nvPr/>
          </p:nvSpPr>
          <p:spPr>
            <a:xfrm>
              <a:off x="8988403" y="2268636"/>
              <a:ext cx="1412112" cy="1412112"/>
            </a:xfrm>
            <a:prstGeom prst="ellipse">
              <a:avLst/>
            </a:prstGeom>
            <a:solidFill>
              <a:srgbClr val="05CC9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C1E0115-CFBA-4E24-B09D-BD3110BD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8F7212-DAB1-45A3-A62F-87425E0B17E0}"/>
              </a:ext>
            </a:extLst>
          </p:cNvPr>
          <p:cNvGrpSpPr/>
          <p:nvPr/>
        </p:nvGrpSpPr>
        <p:grpSpPr>
          <a:xfrm>
            <a:off x="6623354" y="1907388"/>
            <a:ext cx="456066" cy="456066"/>
            <a:chOff x="8988403" y="2268636"/>
            <a:chExt cx="1412112" cy="14121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9A4B19-9B01-4A98-BB40-5998804F6E70}"/>
                </a:ext>
              </a:extLst>
            </p:cNvPr>
            <p:cNvSpPr/>
            <p:nvPr/>
          </p:nvSpPr>
          <p:spPr>
            <a:xfrm>
              <a:off x="8988403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FB65A3-854C-4AA9-905F-54934F3D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35C288-E26D-42E6-B71B-2E03A16FAD3B}"/>
              </a:ext>
            </a:extLst>
          </p:cNvPr>
          <p:cNvGrpSpPr/>
          <p:nvPr/>
        </p:nvGrpSpPr>
        <p:grpSpPr>
          <a:xfrm>
            <a:off x="9463536" y="1907388"/>
            <a:ext cx="456066" cy="456066"/>
            <a:chOff x="8988403" y="2268636"/>
            <a:chExt cx="1412112" cy="14121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9FD8C13-9B5B-41EF-AB92-6A141BB6B455}"/>
                </a:ext>
              </a:extLst>
            </p:cNvPr>
            <p:cNvSpPr/>
            <p:nvPr/>
          </p:nvSpPr>
          <p:spPr>
            <a:xfrm>
              <a:off x="8988403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AD67855-769F-4484-8840-A87FFFC8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7F3C6F4-8549-41D4-8751-419E298863E3}"/>
              </a:ext>
            </a:extLst>
          </p:cNvPr>
          <p:cNvSpPr/>
          <p:nvPr userDrawn="1"/>
        </p:nvSpPr>
        <p:spPr>
          <a:xfrm flipH="1">
            <a:off x="942990" y="3247318"/>
            <a:ext cx="45719" cy="1861215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9AC066-ADA5-46E7-B753-D2FB4EE22DCB}"/>
              </a:ext>
            </a:extLst>
          </p:cNvPr>
          <p:cNvSpPr/>
          <p:nvPr userDrawn="1"/>
        </p:nvSpPr>
        <p:spPr>
          <a:xfrm flipH="1">
            <a:off x="6261387" y="3247318"/>
            <a:ext cx="45719" cy="1861215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B7855F-A9EF-41DD-9A33-F5897BE53A49}"/>
              </a:ext>
            </a:extLst>
          </p:cNvPr>
          <p:cNvCxnSpPr>
            <a:cxnSpLocks/>
          </p:cNvCxnSpPr>
          <p:nvPr userDrawn="1"/>
        </p:nvCxnSpPr>
        <p:spPr>
          <a:xfrm>
            <a:off x="3252000" y="1826913"/>
            <a:ext cx="0" cy="617017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919D7BE-E7BC-484C-96D0-8783940578E5}"/>
              </a:ext>
            </a:extLst>
          </p:cNvPr>
          <p:cNvCxnSpPr>
            <a:cxnSpLocks/>
          </p:cNvCxnSpPr>
          <p:nvPr userDrawn="1"/>
        </p:nvCxnSpPr>
        <p:spPr>
          <a:xfrm>
            <a:off x="6078327" y="1826913"/>
            <a:ext cx="0" cy="617017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F6FF14-DC41-4307-9A2A-8EADE53CDEC3}"/>
              </a:ext>
            </a:extLst>
          </p:cNvPr>
          <p:cNvCxnSpPr>
            <a:cxnSpLocks/>
          </p:cNvCxnSpPr>
          <p:nvPr userDrawn="1"/>
        </p:nvCxnSpPr>
        <p:spPr>
          <a:xfrm>
            <a:off x="8925436" y="1826913"/>
            <a:ext cx="0" cy="617017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F9A99B3-8ADD-44DB-B306-231A1E1FB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4F5931E-78B6-E242-9F90-A57AA2CF22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2" y="638467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EE7933B-CD6B-3540-B26C-34803E9D9D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1022" y="3247318"/>
            <a:ext cx="4579668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475312A-DD65-414F-B35E-4B04C5F95E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1022" y="3732278"/>
            <a:ext cx="4579668" cy="132430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E058AC9-645D-9A47-A364-3024E75CDC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3418" y="3247318"/>
            <a:ext cx="4579668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98C5896-F8A7-6846-B7D3-B400A3E100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3418" y="3732278"/>
            <a:ext cx="4579668" cy="132430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77140F1-519F-DF4D-B19A-7B2B60F216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2357" y="1969895"/>
            <a:ext cx="1606230" cy="331053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E4E9813-BFE3-214A-B57B-26CB8553B5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1435" y="1969895"/>
            <a:ext cx="1606230" cy="331053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5F7B027-8B00-A24A-997B-5375C0C8EC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91262" y="1969895"/>
            <a:ext cx="1606230" cy="331053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7B4A4A56-C16A-7B4D-9BB7-078F7C60A2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49965" y="1969895"/>
            <a:ext cx="1606230" cy="331053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92430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ED55212-ED83-4295-B223-C57B3E33C5C3}"/>
              </a:ext>
            </a:extLst>
          </p:cNvPr>
          <p:cNvSpPr/>
          <p:nvPr userDrawn="1"/>
        </p:nvSpPr>
        <p:spPr>
          <a:xfrm>
            <a:off x="0" y="0"/>
            <a:ext cx="677487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3FD08D-511A-42E0-9FBF-A0ADA4ADCE4A}"/>
              </a:ext>
            </a:extLst>
          </p:cNvPr>
          <p:cNvGrpSpPr/>
          <p:nvPr/>
        </p:nvGrpSpPr>
        <p:grpSpPr>
          <a:xfrm>
            <a:off x="7554821" y="2098203"/>
            <a:ext cx="522825" cy="522825"/>
            <a:chOff x="8988401" y="2268636"/>
            <a:chExt cx="1412112" cy="141211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D5165-4C95-417D-8CE8-9A06CD7C23A6}"/>
                </a:ext>
              </a:extLst>
            </p:cNvPr>
            <p:cNvSpPr/>
            <p:nvPr/>
          </p:nvSpPr>
          <p:spPr>
            <a:xfrm>
              <a:off x="8988401" y="2268636"/>
              <a:ext cx="1412112" cy="1412112"/>
            </a:xfrm>
            <a:prstGeom prst="ellipse">
              <a:avLst/>
            </a:prstGeom>
            <a:solidFill>
              <a:srgbClr val="05CC9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8FE9CFC-A3B5-48C7-8FE1-FC5F3498C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206162-616A-44B4-9B27-48B8B0C588C8}"/>
              </a:ext>
            </a:extLst>
          </p:cNvPr>
          <p:cNvGrpSpPr/>
          <p:nvPr/>
        </p:nvGrpSpPr>
        <p:grpSpPr>
          <a:xfrm>
            <a:off x="7554821" y="3229982"/>
            <a:ext cx="522825" cy="522825"/>
            <a:chOff x="8988401" y="2268636"/>
            <a:chExt cx="1412112" cy="141211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D76C8E-7F68-4C63-9042-91BB4076B694}"/>
                </a:ext>
              </a:extLst>
            </p:cNvPr>
            <p:cNvSpPr/>
            <p:nvPr/>
          </p:nvSpPr>
          <p:spPr>
            <a:xfrm>
              <a:off x="8988401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6FC0AE4-3736-4AF4-A75F-CE89419D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586D0C-B447-4A1F-922D-EA5FF1807DE2}"/>
              </a:ext>
            </a:extLst>
          </p:cNvPr>
          <p:cNvGrpSpPr/>
          <p:nvPr/>
        </p:nvGrpSpPr>
        <p:grpSpPr>
          <a:xfrm>
            <a:off x="7554821" y="4376199"/>
            <a:ext cx="522825" cy="522825"/>
            <a:chOff x="8988401" y="2268636"/>
            <a:chExt cx="1412112" cy="141211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85B61D-78F1-4A18-8842-CA08D8FD8148}"/>
                </a:ext>
              </a:extLst>
            </p:cNvPr>
            <p:cNvSpPr/>
            <p:nvPr/>
          </p:nvSpPr>
          <p:spPr>
            <a:xfrm>
              <a:off x="8988401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6B59576-92ED-42D0-9BB2-6D66B82DF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60A998-7BDE-4173-BF63-E4321E336155}"/>
              </a:ext>
            </a:extLst>
          </p:cNvPr>
          <p:cNvGrpSpPr/>
          <p:nvPr/>
        </p:nvGrpSpPr>
        <p:grpSpPr>
          <a:xfrm>
            <a:off x="7554821" y="5517603"/>
            <a:ext cx="522825" cy="522825"/>
            <a:chOff x="8988401" y="2268636"/>
            <a:chExt cx="1412112" cy="141211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6837B6-C774-4811-8500-030F5E408BA1}"/>
                </a:ext>
              </a:extLst>
            </p:cNvPr>
            <p:cNvSpPr/>
            <p:nvPr/>
          </p:nvSpPr>
          <p:spPr>
            <a:xfrm>
              <a:off x="8988401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2D9B80C-6AD8-4BB1-B914-0DE95A78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6B161C7-721F-4855-9694-C522B29F3A37}"/>
              </a:ext>
            </a:extLst>
          </p:cNvPr>
          <p:cNvGrpSpPr/>
          <p:nvPr/>
        </p:nvGrpSpPr>
        <p:grpSpPr>
          <a:xfrm>
            <a:off x="7554821" y="966424"/>
            <a:ext cx="522825" cy="522825"/>
            <a:chOff x="8988401" y="2268636"/>
            <a:chExt cx="1412112" cy="14121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98052B-6ADC-4C42-AB1F-1AEFAD386630}"/>
                </a:ext>
              </a:extLst>
            </p:cNvPr>
            <p:cNvSpPr/>
            <p:nvPr/>
          </p:nvSpPr>
          <p:spPr>
            <a:xfrm>
              <a:off x="8988401" y="2268636"/>
              <a:ext cx="1412112" cy="1412112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5B6FB43-8283-46D7-9738-9E1145B7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786" y="2571745"/>
              <a:ext cx="599343" cy="805897"/>
            </a:xfrm>
            <a:prstGeom prst="rect">
              <a:avLst/>
            </a:prstGeom>
          </p:spPr>
        </p:pic>
      </p:grp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6087129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465B6A6-A02B-4734-8A98-8078411215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155EC41-F970-3E4E-A661-4658A42772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6207444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5827FE0-B881-E24D-91A3-A8F8F5EC6D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8481" y="966424"/>
            <a:ext cx="2171393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C0BA184-214D-7F49-9889-8F432D134C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18481" y="2098203"/>
            <a:ext cx="2171393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FA26CF3-ED37-8942-978B-ADDC805CC9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8481" y="3229982"/>
            <a:ext cx="2171393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52157FE-1E07-C747-AEF5-90E6A33BD5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18481" y="4376199"/>
            <a:ext cx="2171393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409D0CE-5784-DE4B-A0E7-22F6F9A58E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8481" y="5517603"/>
            <a:ext cx="2171393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</p:spTree>
    <p:extLst>
      <p:ext uri="{BB962C8B-B14F-4D97-AF65-F5344CB8AC3E}">
        <p14:creationId xmlns:p14="http://schemas.microsoft.com/office/powerpoint/2010/main" val="262417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01941C-D17F-48A4-966B-36D84F25ACF3}"/>
              </a:ext>
            </a:extLst>
          </p:cNvPr>
          <p:cNvCxnSpPr>
            <a:cxnSpLocks/>
          </p:cNvCxnSpPr>
          <p:nvPr userDrawn="1"/>
        </p:nvCxnSpPr>
        <p:spPr>
          <a:xfrm>
            <a:off x="4477167" y="2679184"/>
            <a:ext cx="0" cy="312092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D092-46B3-4ED2-8EB6-A4AF005C29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9607" y="3244946"/>
            <a:ext cx="48895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26A955-9DE0-4264-9527-303F4D7A6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7178" y="3244946"/>
            <a:ext cx="48895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67DED-0EB6-48E5-B816-ECEE9B137A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0540" y="3244946"/>
            <a:ext cx="488950" cy="457200"/>
          </a:xfrm>
          <a:prstGeom prst="rect">
            <a:avLst/>
          </a:prstGeom>
        </p:spPr>
      </p:pic>
      <p:pic>
        <p:nvPicPr>
          <p:cNvPr id="13" name="Picture 12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0BA4CD9D-9ED1-4F69-8DCC-863CF3514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1820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1229AA-7E19-4C7B-887A-830CF8766AF3}"/>
              </a:ext>
            </a:extLst>
          </p:cNvPr>
          <p:cNvSpPr/>
          <p:nvPr userDrawn="1"/>
        </p:nvSpPr>
        <p:spPr>
          <a:xfrm>
            <a:off x="0" y="0"/>
            <a:ext cx="12192000" cy="2182091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6D0776C-711A-45EC-8ECC-5320D1423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9C069-ADFC-43BC-924C-46C6CD4104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C6F7E1-A9DA-3241-AA5B-8E29C9E622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E51DB13-88A3-B54A-95E0-4A9EC84B0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607" y="3978295"/>
            <a:ext cx="1893633" cy="362698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CCABA7D-CB75-A244-927C-6322E62CF2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9607" y="4389121"/>
            <a:ext cx="1893633" cy="141098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text here</a:t>
            </a:r>
          </a:p>
          <a:p>
            <a:pPr lvl="0"/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0AE5EE7-3049-2742-B198-375022D10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9670" y="3978295"/>
            <a:ext cx="1893633" cy="362698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49B1978-C360-434D-9C79-DA30D42188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89670" y="4389121"/>
            <a:ext cx="1893633" cy="141098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text here</a:t>
            </a:r>
          </a:p>
          <a:p>
            <a:pPr lvl="0"/>
            <a:endParaRPr lang="en-BG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9430411-6963-5C4D-87BE-055F8374C1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99733" y="3978295"/>
            <a:ext cx="1893633" cy="362698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B43D61-EDF9-CD47-9E17-7406F10353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9733" y="4389121"/>
            <a:ext cx="1893633" cy="141098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text here</a:t>
            </a:r>
          </a:p>
          <a:p>
            <a:pPr lvl="0"/>
            <a:endParaRPr lang="en-BG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D67B439-67D8-E942-A4A9-8F0F769273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592" y="2679184"/>
            <a:ext cx="3696028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86C0E19-68E7-5B45-9963-917D170D1D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592" y="3164144"/>
            <a:ext cx="3696028" cy="2635960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459583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2A5FCEC7-F9DE-4CD7-A5E3-AF10F175A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182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635195-3336-489A-A8BA-05ECCF993EDD}"/>
              </a:ext>
            </a:extLst>
          </p:cNvPr>
          <p:cNvSpPr/>
          <p:nvPr userDrawn="1"/>
        </p:nvSpPr>
        <p:spPr>
          <a:xfrm>
            <a:off x="0" y="0"/>
            <a:ext cx="12192000" cy="2182091"/>
          </a:xfrm>
          <a:prstGeom prst="rect">
            <a:avLst/>
          </a:prstGeom>
          <a:solidFill>
            <a:srgbClr val="002060">
              <a:alpha val="766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8" name="Snip Single Corner of Rectangle 9">
            <a:extLst>
              <a:ext uri="{FF2B5EF4-FFF2-40B4-BE49-F238E27FC236}">
                <a16:creationId xmlns:a16="http://schemas.microsoft.com/office/drawing/2014/main" id="{4568D0B5-BFE3-4F89-B67B-9BE6A0660239}"/>
              </a:ext>
            </a:extLst>
          </p:cNvPr>
          <p:cNvSpPr/>
          <p:nvPr userDrawn="1"/>
        </p:nvSpPr>
        <p:spPr>
          <a:xfrm>
            <a:off x="1049961" y="2908717"/>
            <a:ext cx="4761981" cy="256244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741A3-F511-4110-B8C9-CC3F93219B87}"/>
              </a:ext>
            </a:extLst>
          </p:cNvPr>
          <p:cNvSpPr/>
          <p:nvPr userDrawn="1"/>
        </p:nvSpPr>
        <p:spPr>
          <a:xfrm flipH="1">
            <a:off x="1018062" y="3259334"/>
            <a:ext cx="45719" cy="1861215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2" name="Snip Single Corner of Rectangle 57">
            <a:extLst>
              <a:ext uri="{FF2B5EF4-FFF2-40B4-BE49-F238E27FC236}">
                <a16:creationId xmlns:a16="http://schemas.microsoft.com/office/drawing/2014/main" id="{81673C02-07FD-4D53-9474-3B84703B6FBC}"/>
              </a:ext>
            </a:extLst>
          </p:cNvPr>
          <p:cNvSpPr/>
          <p:nvPr userDrawn="1"/>
        </p:nvSpPr>
        <p:spPr>
          <a:xfrm>
            <a:off x="6398137" y="2908717"/>
            <a:ext cx="4761981" cy="2562447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B1497C-BEF8-4B87-B39E-8FF444656E6C}"/>
              </a:ext>
            </a:extLst>
          </p:cNvPr>
          <p:cNvSpPr/>
          <p:nvPr userDrawn="1"/>
        </p:nvSpPr>
        <p:spPr>
          <a:xfrm flipH="1">
            <a:off x="6366238" y="3259334"/>
            <a:ext cx="45719" cy="1861215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FFD2B3-4DC3-4511-BB71-B1008812C9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B0EF1C2-5125-4C88-ACC4-A79509677A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B994C0-9026-354F-BDFE-E3E420A709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11211045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5CEBC30-6246-1A47-BED3-C19841CBF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4169" y="3247318"/>
            <a:ext cx="4475486" cy="349087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2B7AF0B-45C9-4740-83A4-12231CF2AE3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4169" y="3732278"/>
            <a:ext cx="4475486" cy="1568851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418BC4-AB37-5843-8B04-C42811E529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5815" y="3247318"/>
            <a:ext cx="4475486" cy="349087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5634F42-9495-9F46-AD21-BEDE0C88A0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5815" y="3732278"/>
            <a:ext cx="4475486" cy="1568851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27478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DA076B08-8E5F-4221-84D8-39263E51A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32814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5432733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465B6A6-A02B-4734-8A98-8078411215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D04305-AF6B-423C-94BA-652883BBBC32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BF6507-504A-544D-997C-D0ED08C010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5504800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BBCAB3-8245-1C40-8E90-22C1D4A202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2560" y="2347202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075E3B1-CB0E-604B-B5F2-3F676E2ACA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560" y="2832162"/>
            <a:ext cx="4579667" cy="245347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1A8135-0F57-2242-B311-E1730CCF3E00}"/>
              </a:ext>
            </a:extLst>
          </p:cNvPr>
          <p:cNvSpPr txBox="1">
            <a:spLocks/>
          </p:cNvSpPr>
          <p:nvPr userDrawn="1"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1100" b="0" i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342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FCFF626B-E8FD-41DD-B557-DFE6B1AB3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D1808-8CEC-451F-9734-9447B2B29E3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2060">
              <a:alpha val="7777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5432733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D04305-AF6B-423C-94BA-652883BBBC32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D464F5-311C-483A-B422-55B155007F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9" y="5906125"/>
            <a:ext cx="2868506" cy="92668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8593CF-41E5-7B49-813B-5F44AA2F6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5432733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A897D31-B599-BA41-AB9C-9598422006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2560" y="2347202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8B9CF2-C4DA-2A41-964D-6F5AC60AEF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560" y="2832162"/>
            <a:ext cx="4579667" cy="245347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68F9B6D-F12E-CD4A-B78B-2258F35B5C03}"/>
              </a:ext>
            </a:extLst>
          </p:cNvPr>
          <p:cNvSpPr txBox="1">
            <a:spLocks/>
          </p:cNvSpPr>
          <p:nvPr userDrawn="1"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1100" b="0" i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61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5432733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465B6A6-A02B-4734-8A98-807841121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D04305-AF6B-423C-94BA-652883BBBC32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B49B5-0D7B-4E65-8338-CD349C1EDE65}"/>
              </a:ext>
            </a:extLst>
          </p:cNvPr>
          <p:cNvSpPr/>
          <p:nvPr userDrawn="1"/>
        </p:nvSpPr>
        <p:spPr>
          <a:xfrm>
            <a:off x="6096000" y="2912755"/>
            <a:ext cx="6095999" cy="3945245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2060"/>
              </a:solidFill>
            </a:endParaRPr>
          </a:p>
        </p:txBody>
      </p:sp>
      <p:pic>
        <p:nvPicPr>
          <p:cNvPr id="10" name="Picture 9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B9878DE3-FF56-4067-9E88-3BC2A095E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2912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19EDB-457D-41EE-AB2B-2DDE97BC977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133873" y="3503358"/>
            <a:ext cx="48895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55AC29-A872-4DF6-8F6C-0A04F6DF916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133873" y="4331131"/>
            <a:ext cx="48895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9737B9-5D4C-40F3-AA05-46A94B762AD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133873" y="5182090"/>
            <a:ext cx="488950" cy="4572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5D89072-04CA-E143-882F-2B6A1C5232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5504800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D211B14-B5C4-2A42-9042-299B5551C0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2560" y="2347202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199ED0-1D2E-C343-81D7-3746B4A46D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560" y="2832162"/>
            <a:ext cx="4579667" cy="245347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BEE9AF7-4DBF-D14E-80B8-BD7670A7C2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5686" y="3470546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6E93D6-96B4-CE46-A77E-4969797C53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6435" y="4298319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E77F74-2267-2C4A-8E58-43592970249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86435" y="5149278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C8AB200-114E-A14D-86E9-7FA08BE39DFA}"/>
              </a:ext>
            </a:extLst>
          </p:cNvPr>
          <p:cNvSpPr txBox="1">
            <a:spLocks/>
          </p:cNvSpPr>
          <p:nvPr userDrawn="1"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1100" b="0" i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E8F02EF-7A3E-4304-9566-C53F8A69D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215264-8E3E-42C8-A434-DDCEE29112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A65A01-ACC4-4C98-8F64-0F182C64CD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384" y="2234962"/>
            <a:ext cx="7392132" cy="23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78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0CAEDA5-A3B6-4951-9F84-FC4386BBD73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0" name="Picture 19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695C7F04-4D68-4A6D-84FE-CE015364B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2912755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5432733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465B6A6-A02B-4734-8A98-8078411215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D04305-AF6B-423C-94BA-652883BBBC32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855F6F-79AA-41FA-B737-E33B047556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33873" y="3496363"/>
            <a:ext cx="48895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1AC4A5-7AF3-4FC7-84F4-D5D1F47533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33873" y="4357601"/>
            <a:ext cx="488950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234145-8F3F-463D-B3DB-EAB86B4582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33873" y="5218838"/>
            <a:ext cx="48895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4DA2B0-A276-4019-8DCE-AACCBAAA54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0754" y="6306553"/>
            <a:ext cx="1362528" cy="217106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64E2B4A-91BD-624E-800C-A5B5E716AB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5432733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5E4EA4-BFFA-2B4D-B725-0FD517FD28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2560" y="2347202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D19D40-8F1E-2944-AD0F-5F57C4CF50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560" y="2832162"/>
            <a:ext cx="4579667" cy="2453473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4F2B146-061A-AF4F-8672-8C753AAC44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5686" y="3470546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B1E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CBBA82D-55E5-6D41-8040-DF27B386A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6435" y="4298319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B1E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8A1B133-2B32-EE48-92A5-72230BEBB2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86435" y="5149278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B1E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</p:spTree>
    <p:extLst>
      <p:ext uri="{BB962C8B-B14F-4D97-AF65-F5344CB8AC3E}">
        <p14:creationId xmlns:p14="http://schemas.microsoft.com/office/powerpoint/2010/main" val="9900178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FCB5B0E9-698D-4050-ADB7-ADEAEB049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70CA9-DF7E-4979-8057-354B54AB8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90961" y="1941825"/>
            <a:ext cx="475569" cy="444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10FAC7-0C84-49BC-9063-68660EF539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90961" y="2769758"/>
            <a:ext cx="475569" cy="444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D29A7-3B26-4305-BB62-82A6A1127F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90961" y="3620557"/>
            <a:ext cx="475569" cy="444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EE3C3-B942-4FFC-B287-821E1D34AC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167499C-BDDF-4026-9D79-9680848034E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11344929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AF0DFC-AD24-0A46-B4B9-D555D8A5D1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112" y="629868"/>
            <a:ext cx="11344929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BG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  <a:endParaRPr lang="en-BG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E126E2-1D38-244F-973B-73FEC72991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6330" y="1902757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2D07A65-4650-4949-B676-5C19DA15C2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6330" y="2730690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FBBF71-6E0C-3248-A7B0-51FB164E02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6330" y="3581489"/>
            <a:ext cx="3362325" cy="52282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94170E4-D70C-D848-973A-F785F1EBE7B9}"/>
              </a:ext>
            </a:extLst>
          </p:cNvPr>
          <p:cNvSpPr txBox="1">
            <a:spLocks/>
          </p:cNvSpPr>
          <p:nvPr userDrawn="1"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1100" b="0" i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64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29E05148-92CE-48E9-B86E-D2EA44531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529318"/>
            <a:ext cx="6889173" cy="43415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CB96F-B6F6-4E92-A079-AEE8EFF26581}"/>
              </a:ext>
            </a:extLst>
          </p:cNvPr>
          <p:cNvSpPr/>
          <p:nvPr userDrawn="1"/>
        </p:nvSpPr>
        <p:spPr>
          <a:xfrm>
            <a:off x="0" y="1529318"/>
            <a:ext cx="6889172" cy="4341545"/>
          </a:xfrm>
          <a:prstGeom prst="rect">
            <a:avLst/>
          </a:prstGeom>
          <a:solidFill>
            <a:srgbClr val="00B0F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39320-0A42-4935-9DBF-D3FAC0DE356A}"/>
              </a:ext>
            </a:extLst>
          </p:cNvPr>
          <p:cNvSpPr/>
          <p:nvPr userDrawn="1"/>
        </p:nvSpPr>
        <p:spPr>
          <a:xfrm>
            <a:off x="6889172" y="1529318"/>
            <a:ext cx="5302828" cy="4341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52449-FD31-42CC-BB16-EF34C9620AA5}"/>
              </a:ext>
            </a:extLst>
          </p:cNvPr>
          <p:cNvSpPr/>
          <p:nvPr userDrawn="1"/>
        </p:nvSpPr>
        <p:spPr>
          <a:xfrm rot="5400000" flipH="1">
            <a:off x="9517727" y="1526939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583AA6-0351-4001-B2D9-B5FA4F3BF92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8F791C-23AA-457F-ACE1-68ADE1BF18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31C6C64-A467-4A46-8C57-E12F1A64C0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11211044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6925D6-FC4B-DC44-89B1-748395650D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3786" y="2321766"/>
            <a:ext cx="3153600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800" b="1" i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9F01459-EAAF-CD40-BC94-641B6172B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3786" y="3362524"/>
            <a:ext cx="3153600" cy="2107033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51419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583AA6-0351-4001-B2D9-B5FA4F3BF92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8F791C-23AA-457F-ACE1-68ADE1BF1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8FD1E2-8858-4D6F-B8AC-C557C9DEC72F}"/>
              </a:ext>
            </a:extLst>
          </p:cNvPr>
          <p:cNvSpPr/>
          <p:nvPr userDrawn="1"/>
        </p:nvSpPr>
        <p:spPr>
          <a:xfrm>
            <a:off x="8120783" y="1529318"/>
            <a:ext cx="4071215" cy="4341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0BCC7-7F3F-4409-B7AD-5F8774DCEF83}"/>
              </a:ext>
            </a:extLst>
          </p:cNvPr>
          <p:cNvSpPr/>
          <p:nvPr/>
        </p:nvSpPr>
        <p:spPr>
          <a:xfrm rot="5400000" flipH="1">
            <a:off x="10114491" y="1887714"/>
            <a:ext cx="45719" cy="2231781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3E178D-E579-4620-9AF8-1D555E040AE3}"/>
              </a:ext>
            </a:extLst>
          </p:cNvPr>
          <p:cNvSpPr/>
          <p:nvPr userDrawn="1"/>
        </p:nvSpPr>
        <p:spPr>
          <a:xfrm>
            <a:off x="4054806" y="1529318"/>
            <a:ext cx="4071215" cy="4341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4ED25-007B-4794-925F-F7D4457E9B76}"/>
              </a:ext>
            </a:extLst>
          </p:cNvPr>
          <p:cNvSpPr/>
          <p:nvPr userDrawn="1"/>
        </p:nvSpPr>
        <p:spPr>
          <a:xfrm>
            <a:off x="-1" y="1529318"/>
            <a:ext cx="4071215" cy="4341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4" name="Picture 23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2E6C4921-82E3-4DB2-A6DC-6936EB9CD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9566" y="1529318"/>
            <a:ext cx="4071215" cy="43415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D6E495D-6D74-4BCF-AE55-EA6C7AC47D7B}"/>
              </a:ext>
            </a:extLst>
          </p:cNvPr>
          <p:cNvSpPr/>
          <p:nvPr userDrawn="1"/>
        </p:nvSpPr>
        <p:spPr>
          <a:xfrm>
            <a:off x="4049566" y="1529317"/>
            <a:ext cx="4071216" cy="4341545"/>
          </a:xfrm>
          <a:prstGeom prst="rect">
            <a:avLst/>
          </a:prstGeom>
          <a:solidFill>
            <a:srgbClr val="00B0F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96E92BC-54BF-A242-952E-B69939D13A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11211044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C7EC20-FB2B-2446-9396-F008310DE9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60550" y="2290763"/>
            <a:ext cx="3153600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800" b="1" i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1D6656E-F6C1-9141-AE37-2084ED1FFC7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60550" y="3306022"/>
            <a:ext cx="3153600" cy="2151502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FF169B-C03E-BA4C-8265-6C6BFA2811DC}"/>
              </a:ext>
            </a:extLst>
          </p:cNvPr>
          <p:cNvSpPr/>
          <p:nvPr userDrawn="1"/>
        </p:nvSpPr>
        <p:spPr>
          <a:xfrm rot="5400000" flipH="1">
            <a:off x="2029270" y="1887714"/>
            <a:ext cx="45719" cy="2231781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52CE2F1-010D-FC48-A4E2-2CDE6C98E4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5329" y="2290763"/>
            <a:ext cx="3153600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800" b="1" i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1508386-422D-8546-AC73-757D7BD59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329" y="3306022"/>
            <a:ext cx="3153600" cy="2151502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5566159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FBE96F-3750-4C06-BBFC-614B38456894}"/>
              </a:ext>
            </a:extLst>
          </p:cNvPr>
          <p:cNvSpPr/>
          <p:nvPr userDrawn="1"/>
        </p:nvSpPr>
        <p:spPr>
          <a:xfrm>
            <a:off x="398283" y="4581183"/>
            <a:ext cx="3724210" cy="12273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7" name="Picture 6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F8B5A71D-8B0B-4261-B6DA-B5C763E27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620" y="1524138"/>
            <a:ext cx="3724212" cy="3057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76D66-4265-493F-B5FB-42053BCC0DFA}"/>
              </a:ext>
            </a:extLst>
          </p:cNvPr>
          <p:cNvSpPr/>
          <p:nvPr userDrawn="1"/>
        </p:nvSpPr>
        <p:spPr>
          <a:xfrm>
            <a:off x="8067619" y="1524136"/>
            <a:ext cx="3724212" cy="3057047"/>
          </a:xfrm>
          <a:prstGeom prst="rect">
            <a:avLst/>
          </a:prstGeom>
          <a:solidFill>
            <a:srgbClr val="00B1EC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9" name="Picture 8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A2CF84E3-14C5-4238-BBE2-933CD839AD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951" y="1524138"/>
            <a:ext cx="3724212" cy="305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2E11EC-39CA-471C-B8B2-6DDCB8D9F254}"/>
              </a:ext>
            </a:extLst>
          </p:cNvPr>
          <p:cNvSpPr/>
          <p:nvPr userDrawn="1"/>
        </p:nvSpPr>
        <p:spPr>
          <a:xfrm>
            <a:off x="4232950" y="1524136"/>
            <a:ext cx="3724212" cy="3057047"/>
          </a:xfrm>
          <a:prstGeom prst="rect">
            <a:avLst/>
          </a:prstGeom>
          <a:solidFill>
            <a:srgbClr val="00B1EC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11" name="Picture 10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A1CA6676-8055-46B1-B35F-2B603775D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284" y="1524138"/>
            <a:ext cx="3724212" cy="30570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08C44-8C3D-43CC-8062-A3E70DEE423D}"/>
              </a:ext>
            </a:extLst>
          </p:cNvPr>
          <p:cNvSpPr/>
          <p:nvPr userDrawn="1"/>
        </p:nvSpPr>
        <p:spPr>
          <a:xfrm>
            <a:off x="398283" y="1524136"/>
            <a:ext cx="3724212" cy="3057047"/>
          </a:xfrm>
          <a:prstGeom prst="rect">
            <a:avLst/>
          </a:prstGeom>
          <a:solidFill>
            <a:srgbClr val="00B1EC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865CB-6AB7-40F1-8122-19E6D134D6E0}"/>
              </a:ext>
            </a:extLst>
          </p:cNvPr>
          <p:cNvSpPr/>
          <p:nvPr userDrawn="1"/>
        </p:nvSpPr>
        <p:spPr>
          <a:xfrm>
            <a:off x="4233895" y="4581183"/>
            <a:ext cx="3724210" cy="12273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30379C-D47A-49A9-954A-9EFD24F986B2}"/>
              </a:ext>
            </a:extLst>
          </p:cNvPr>
          <p:cNvSpPr/>
          <p:nvPr userDrawn="1"/>
        </p:nvSpPr>
        <p:spPr>
          <a:xfrm>
            <a:off x="8069506" y="4581183"/>
            <a:ext cx="3724210" cy="12273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B66534-7AAE-164B-8B44-BD0D1E03A6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11211044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1BD1A82-4756-B349-A292-864C0365AA5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1351" y="4754363"/>
            <a:ext cx="3005488" cy="841881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  <a:p>
            <a:pPr lvl="0"/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6E88788-9489-7849-854F-24F7D5B2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1081" y="4754363"/>
            <a:ext cx="3005488" cy="841881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  <a:p>
            <a:pPr lvl="0"/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CE191EA-EBCD-2647-B8C6-8EAB3A7487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1186" y="4754363"/>
            <a:ext cx="3005488" cy="841881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585743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pic>
        <p:nvPicPr>
          <p:cNvPr id="17" name="Picture 16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F6318E1B-53D8-40B8-A153-8EA78771F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94" y="3696079"/>
            <a:ext cx="2725358" cy="2237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DA0EEC-187A-4AEF-B2D4-8A65EC91A2D0}"/>
              </a:ext>
            </a:extLst>
          </p:cNvPr>
          <p:cNvSpPr/>
          <p:nvPr userDrawn="1"/>
        </p:nvSpPr>
        <p:spPr>
          <a:xfrm>
            <a:off x="540193" y="3696078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2" name="Picture 21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16A1B057-04A6-4A67-973F-EBC3718BA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613" y="3696079"/>
            <a:ext cx="2725358" cy="223713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B5E0E3-0FFB-4668-845F-3503D781BB31}"/>
              </a:ext>
            </a:extLst>
          </p:cNvPr>
          <p:cNvSpPr/>
          <p:nvPr userDrawn="1"/>
        </p:nvSpPr>
        <p:spPr>
          <a:xfrm>
            <a:off x="3335612" y="3696078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4" name="Picture 23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AD0173DB-219E-41D5-902A-B08556EC6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032" y="1399214"/>
            <a:ext cx="2725358" cy="22371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B2A6D5E-9642-45EF-AC92-E9412E5CBC06}"/>
              </a:ext>
            </a:extLst>
          </p:cNvPr>
          <p:cNvSpPr/>
          <p:nvPr userDrawn="1"/>
        </p:nvSpPr>
        <p:spPr>
          <a:xfrm>
            <a:off x="6131031" y="1399212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29" name="Picture 28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E65854A8-F0AB-4081-B73E-5172C2893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032" y="3696079"/>
            <a:ext cx="2725358" cy="22371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E2D8647-8887-40F1-956F-F7B1277EF252}"/>
              </a:ext>
            </a:extLst>
          </p:cNvPr>
          <p:cNvSpPr/>
          <p:nvPr userDrawn="1"/>
        </p:nvSpPr>
        <p:spPr>
          <a:xfrm>
            <a:off x="6131031" y="3696078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31" name="Picture 30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54C50230-A7F7-45D9-9B17-5260C47C6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449" y="1399214"/>
            <a:ext cx="2725358" cy="223713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3FB7065-8797-4334-A8DD-0694CAFFA887}"/>
              </a:ext>
            </a:extLst>
          </p:cNvPr>
          <p:cNvSpPr/>
          <p:nvPr userDrawn="1"/>
        </p:nvSpPr>
        <p:spPr>
          <a:xfrm>
            <a:off x="8926448" y="1399212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33" name="Picture 32" descr="A picture containing remote, control, indoor, close&#10;&#10;Description automatically generated">
            <a:extLst>
              <a:ext uri="{FF2B5EF4-FFF2-40B4-BE49-F238E27FC236}">
                <a16:creationId xmlns:a16="http://schemas.microsoft.com/office/drawing/2014/main" id="{A7260C9F-F05C-49A5-9832-13D22438E3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449" y="3696079"/>
            <a:ext cx="2725358" cy="22371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D4D1536-DDD7-4514-BCBB-892DE17EEFE7}"/>
              </a:ext>
            </a:extLst>
          </p:cNvPr>
          <p:cNvSpPr/>
          <p:nvPr userDrawn="1"/>
        </p:nvSpPr>
        <p:spPr>
          <a:xfrm>
            <a:off x="8926448" y="3696078"/>
            <a:ext cx="2725358" cy="2237131"/>
          </a:xfrm>
          <a:prstGeom prst="rect">
            <a:avLst/>
          </a:prstGeom>
          <a:solidFill>
            <a:srgbClr val="002060">
              <a:alpha val="42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C331F7-4904-4CA7-8381-A83BE4659C8A}"/>
              </a:ext>
            </a:extLst>
          </p:cNvPr>
          <p:cNvSpPr/>
          <p:nvPr userDrawn="1"/>
        </p:nvSpPr>
        <p:spPr>
          <a:xfrm rot="10800000" flipH="1">
            <a:off x="540192" y="1557753"/>
            <a:ext cx="45719" cy="1713962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F6F520D-E647-8545-A6DF-EC7EEDAD8B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11211044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036BC0C-477B-A548-B50B-C12405EC03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3609" y="1560830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2D5D4E4-126E-9A43-A854-A1781A94BF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609" y="2045790"/>
            <a:ext cx="4579667" cy="1225925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709255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3" y="275625"/>
            <a:ext cx="5416474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060F104-AE6F-4A67-8845-989B3CF3BE0C}"/>
              </a:ext>
            </a:extLst>
          </p:cNvPr>
          <p:cNvSpPr/>
          <p:nvPr userDrawn="1"/>
        </p:nvSpPr>
        <p:spPr>
          <a:xfrm>
            <a:off x="6191015" y="291821"/>
            <a:ext cx="5551980" cy="1975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DD29EA-2724-43C4-98F1-574B36546A20}"/>
              </a:ext>
            </a:extLst>
          </p:cNvPr>
          <p:cNvSpPr/>
          <p:nvPr userDrawn="1"/>
        </p:nvSpPr>
        <p:spPr>
          <a:xfrm>
            <a:off x="6191015" y="2318059"/>
            <a:ext cx="5551980" cy="1975652"/>
          </a:xfrm>
          <a:prstGeom prst="rect">
            <a:avLst/>
          </a:prstGeom>
          <a:solidFill>
            <a:srgbClr val="002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78C12-6AF6-490E-BC87-63C9478A2AF0}"/>
              </a:ext>
            </a:extLst>
          </p:cNvPr>
          <p:cNvSpPr/>
          <p:nvPr userDrawn="1"/>
        </p:nvSpPr>
        <p:spPr>
          <a:xfrm>
            <a:off x="6191015" y="4341949"/>
            <a:ext cx="5551980" cy="1975652"/>
          </a:xfrm>
          <a:prstGeom prst="rect">
            <a:avLst/>
          </a:prstGeom>
          <a:solidFill>
            <a:srgbClr val="003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F27160-9367-4790-8D68-B98852DCA626}"/>
              </a:ext>
            </a:extLst>
          </p:cNvPr>
          <p:cNvSpPr txBox="1"/>
          <p:nvPr/>
        </p:nvSpPr>
        <p:spPr>
          <a:xfrm>
            <a:off x="6560446" y="1330290"/>
            <a:ext cx="130603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6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33DCD0-E2DE-413A-8D5D-A597647A6E7B}"/>
              </a:ext>
            </a:extLst>
          </p:cNvPr>
          <p:cNvSpPr txBox="1"/>
          <p:nvPr/>
        </p:nvSpPr>
        <p:spPr>
          <a:xfrm>
            <a:off x="6560446" y="3299339"/>
            <a:ext cx="130603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6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9FB0FA-2226-4D3C-BB11-70523F20B2A2}"/>
              </a:ext>
            </a:extLst>
          </p:cNvPr>
          <p:cNvSpPr txBox="1"/>
          <p:nvPr/>
        </p:nvSpPr>
        <p:spPr>
          <a:xfrm>
            <a:off x="6560446" y="5313491"/>
            <a:ext cx="130603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6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82EE8A-F9F4-4ED8-ACB9-6DF84F009579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B3A0FF0-5C9F-B940-BE7E-85CC92DA68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5415757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5A3FD1-97BC-1243-8A10-8067E528B8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680" y="2353703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B00B289-C9FC-034B-85F4-8E26CE7E02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0680" y="2838663"/>
            <a:ext cx="4579667" cy="2446972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  <a:p>
            <a:pPr lvl="0"/>
            <a:endParaRPr lang="en-BG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F47EE83-6486-054B-9F9E-ABB9BF2E26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56854" y="879016"/>
            <a:ext cx="3533775" cy="87947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11CAA59-FE89-C242-8FA5-E223E3E6C2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56854" y="2842570"/>
            <a:ext cx="3533775" cy="87947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97741AC-1C89-3B48-82B0-EB63DFF75A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56854" y="4873501"/>
            <a:ext cx="3533775" cy="879475"/>
          </a:xfrm>
        </p:spPr>
        <p:txBody>
          <a:bodyPr tIns="0" anchor="ctr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</p:txBody>
      </p:sp>
    </p:spTree>
    <p:extLst>
      <p:ext uri="{BB962C8B-B14F-4D97-AF65-F5344CB8AC3E}">
        <p14:creationId xmlns:p14="http://schemas.microsoft.com/office/powerpoint/2010/main" val="9088936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3" y="275625"/>
            <a:ext cx="5416474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982EE8A-F9F4-4ED8-ACB9-6DF84F009579}"/>
              </a:ext>
            </a:extLst>
          </p:cNvPr>
          <p:cNvSpPr/>
          <p:nvPr userDrawn="1"/>
        </p:nvSpPr>
        <p:spPr>
          <a:xfrm flipH="1">
            <a:off x="490754" y="2347202"/>
            <a:ext cx="45719" cy="2938433"/>
          </a:xfrm>
          <a:prstGeom prst="rect">
            <a:avLst/>
          </a:prstGeom>
          <a:solidFill>
            <a:srgbClr val="00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56338F-A3A0-4F0B-899D-115A65A1942E}"/>
              </a:ext>
            </a:extLst>
          </p:cNvPr>
          <p:cNvSpPr/>
          <p:nvPr/>
        </p:nvSpPr>
        <p:spPr>
          <a:xfrm>
            <a:off x="6191015" y="318455"/>
            <a:ext cx="2748424" cy="19763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7BFC1C-0EF8-4212-88E4-64E53971F353}"/>
              </a:ext>
            </a:extLst>
          </p:cNvPr>
          <p:cNvSpPr/>
          <p:nvPr/>
        </p:nvSpPr>
        <p:spPr>
          <a:xfrm>
            <a:off x="6191015" y="2343181"/>
            <a:ext cx="2748424" cy="1976328"/>
          </a:xfrm>
          <a:prstGeom prst="rect">
            <a:avLst/>
          </a:prstGeom>
          <a:solidFill>
            <a:srgbClr val="002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2FC244-D468-4B8C-8FAE-AF554FC104C2}"/>
              </a:ext>
            </a:extLst>
          </p:cNvPr>
          <p:cNvSpPr/>
          <p:nvPr/>
        </p:nvSpPr>
        <p:spPr>
          <a:xfrm>
            <a:off x="6191015" y="4367907"/>
            <a:ext cx="2748424" cy="1976328"/>
          </a:xfrm>
          <a:prstGeom prst="rect">
            <a:avLst/>
          </a:prstGeom>
          <a:solidFill>
            <a:srgbClr val="003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A54C61-00EF-42D9-85C2-EB1ECAD635C5}"/>
              </a:ext>
            </a:extLst>
          </p:cNvPr>
          <p:cNvSpPr txBox="1"/>
          <p:nvPr/>
        </p:nvSpPr>
        <p:spPr>
          <a:xfrm>
            <a:off x="6255580" y="1013228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F1B4B-8BF2-4D73-B30C-636F099A06C9}"/>
              </a:ext>
            </a:extLst>
          </p:cNvPr>
          <p:cNvSpPr txBox="1"/>
          <p:nvPr/>
        </p:nvSpPr>
        <p:spPr>
          <a:xfrm>
            <a:off x="6255580" y="3025440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3E92A-FD30-4702-943B-56F73DEB7429}"/>
              </a:ext>
            </a:extLst>
          </p:cNvPr>
          <p:cNvSpPr txBox="1"/>
          <p:nvPr/>
        </p:nvSpPr>
        <p:spPr>
          <a:xfrm>
            <a:off x="6255580" y="5043193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3A37CA-57E6-4034-8DCA-1F789FB30C79}"/>
              </a:ext>
            </a:extLst>
          </p:cNvPr>
          <p:cNvSpPr/>
          <p:nvPr/>
        </p:nvSpPr>
        <p:spPr>
          <a:xfrm>
            <a:off x="9001940" y="318455"/>
            <a:ext cx="2748424" cy="19763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0287EA-EB94-40C4-B975-BE943EBC3372}"/>
              </a:ext>
            </a:extLst>
          </p:cNvPr>
          <p:cNvSpPr/>
          <p:nvPr/>
        </p:nvSpPr>
        <p:spPr>
          <a:xfrm>
            <a:off x="9001940" y="2343181"/>
            <a:ext cx="2748424" cy="1976328"/>
          </a:xfrm>
          <a:prstGeom prst="rect">
            <a:avLst/>
          </a:prstGeom>
          <a:solidFill>
            <a:srgbClr val="002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C46574-67CC-4FED-BB2A-B63B9302786E}"/>
              </a:ext>
            </a:extLst>
          </p:cNvPr>
          <p:cNvSpPr/>
          <p:nvPr/>
        </p:nvSpPr>
        <p:spPr>
          <a:xfrm>
            <a:off x="9001940" y="4367907"/>
            <a:ext cx="2748424" cy="1976328"/>
          </a:xfrm>
          <a:prstGeom prst="rect">
            <a:avLst/>
          </a:prstGeom>
          <a:solidFill>
            <a:srgbClr val="003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solidFill>
                <a:srgbClr val="00B1E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C40A3-5DC8-41B7-A338-53CFF9E15CE7}"/>
              </a:ext>
            </a:extLst>
          </p:cNvPr>
          <p:cNvSpPr txBox="1"/>
          <p:nvPr/>
        </p:nvSpPr>
        <p:spPr>
          <a:xfrm>
            <a:off x="9059912" y="3025440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7517A4-AB2B-458A-BE6D-5E1E56599681}"/>
              </a:ext>
            </a:extLst>
          </p:cNvPr>
          <p:cNvSpPr txBox="1"/>
          <p:nvPr/>
        </p:nvSpPr>
        <p:spPr>
          <a:xfrm>
            <a:off x="9059912" y="5043193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886808-AD7E-4688-9BFE-5F6016D1671F}"/>
              </a:ext>
            </a:extLst>
          </p:cNvPr>
          <p:cNvSpPr txBox="1"/>
          <p:nvPr/>
        </p:nvSpPr>
        <p:spPr>
          <a:xfrm>
            <a:off x="9059912" y="1016525"/>
            <a:ext cx="2619294" cy="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GB"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CA28188-3FC5-584E-99BA-84A72F5B52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5415757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E7362A9-0793-BF4C-89BC-3CB36BE309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680" y="2353703"/>
            <a:ext cx="4579667" cy="453850"/>
          </a:xfrm>
        </p:spPr>
        <p:txBody>
          <a:bodyPr tIns="3600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8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2F09EB3-012F-6940-84DF-04933BBCF5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0680" y="2838663"/>
            <a:ext cx="4579667" cy="2446972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</a:t>
            </a:r>
          </a:p>
          <a:p>
            <a:pPr lvl="0"/>
            <a:endParaRPr lang="en-BG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E986109-8B12-1047-BF14-95CB55539F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309" y="1354908"/>
            <a:ext cx="225583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EF331D5-BEEE-964A-8706-49C0B11FD5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4982" y="1345283"/>
            <a:ext cx="233570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F8B8312-EB47-4B45-A6B5-0A4AB5302D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7309" y="3356963"/>
            <a:ext cx="225583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B166CFC-9D7A-C248-B764-8B257A5302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4982" y="3347338"/>
            <a:ext cx="233570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26ACC77-F80E-0342-AA31-A49C7EC4CF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37309" y="5387894"/>
            <a:ext cx="225583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CE84FED-DEDA-E845-84C1-640AB3DF721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4982" y="5378269"/>
            <a:ext cx="2335707" cy="601662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some text here in two lines</a:t>
            </a:r>
          </a:p>
        </p:txBody>
      </p:sp>
    </p:spTree>
    <p:extLst>
      <p:ext uri="{BB962C8B-B14F-4D97-AF65-F5344CB8AC3E}">
        <p14:creationId xmlns:p14="http://schemas.microsoft.com/office/powerpoint/2010/main" val="35105582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490DF4B-82E2-4E14-92B2-6FECB178328F}"/>
              </a:ext>
            </a:extLst>
          </p:cNvPr>
          <p:cNvGrpSpPr/>
          <p:nvPr userDrawn="1"/>
        </p:nvGrpSpPr>
        <p:grpSpPr>
          <a:xfrm>
            <a:off x="955155" y="2314654"/>
            <a:ext cx="10250449" cy="1099422"/>
            <a:chOff x="955155" y="3730697"/>
            <a:chExt cx="10250449" cy="1099422"/>
          </a:xfrm>
        </p:grpSpPr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E7141D6C-148D-453B-93D6-6A45C584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155" y="3730697"/>
              <a:ext cx="1954528" cy="1099422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A3696F2-6B29-4184-B795-3EE96C12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05474" y="3941277"/>
              <a:ext cx="2184400" cy="711200"/>
            </a:xfrm>
            <a:prstGeom prst="rect">
              <a:avLst/>
            </a:prstGeom>
          </p:spPr>
        </p:pic>
        <p:pic>
          <p:nvPicPr>
            <p:cNvPr id="37" name="Picture 36" descr="A picture containing text, dark&#10;&#10;Description automatically generated">
              <a:extLst>
                <a:ext uri="{FF2B5EF4-FFF2-40B4-BE49-F238E27FC236}">
                  <a16:creationId xmlns:a16="http://schemas.microsoft.com/office/drawing/2014/main" id="{13B799E8-D514-4867-A0E2-E9167A8D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666" y="4078904"/>
              <a:ext cx="1816443" cy="43594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79C8BFC-1C32-4DE7-A57F-257561E1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4706" y="4038685"/>
              <a:ext cx="2010898" cy="435956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422CEF-F670-49EC-AF0D-26237040EBE1}"/>
              </a:ext>
            </a:extLst>
          </p:cNvPr>
          <p:cNvCxnSpPr>
            <a:cxnSpLocks/>
          </p:cNvCxnSpPr>
          <p:nvPr userDrawn="1"/>
        </p:nvCxnSpPr>
        <p:spPr>
          <a:xfrm>
            <a:off x="3324735" y="3783938"/>
            <a:ext cx="0" cy="77585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AA2B40-6D53-4C65-892E-82B9E9D05E4F}"/>
              </a:ext>
            </a:extLst>
          </p:cNvPr>
          <p:cNvCxnSpPr>
            <a:cxnSpLocks/>
          </p:cNvCxnSpPr>
          <p:nvPr userDrawn="1"/>
        </p:nvCxnSpPr>
        <p:spPr>
          <a:xfrm>
            <a:off x="6057544" y="3783938"/>
            <a:ext cx="0" cy="77585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8B338D-4409-4659-B1B4-B1ED11E23039}"/>
              </a:ext>
            </a:extLst>
          </p:cNvPr>
          <p:cNvCxnSpPr>
            <a:cxnSpLocks/>
          </p:cNvCxnSpPr>
          <p:nvPr userDrawn="1"/>
        </p:nvCxnSpPr>
        <p:spPr>
          <a:xfrm>
            <a:off x="8759181" y="3783938"/>
            <a:ext cx="0" cy="77585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A7D60CA-4F83-C742-A3CE-4779609545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113" y="638467"/>
            <a:ext cx="11211037" cy="66516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0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here to add headline</a:t>
            </a:r>
            <a:endParaRPr lang="en-BG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2A9EBC0-606D-F84D-B775-1644DC64F9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5155" y="3747052"/>
            <a:ext cx="2130566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908135A-F998-FC4A-91C2-B3D302E104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155" y="4254183"/>
            <a:ext cx="2130566" cy="1049337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DFEA5F0-935B-FA44-95F1-396849039B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0978" y="3747052"/>
            <a:ext cx="2130566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048435F-8F5C-0340-818C-38AED579D5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30978" y="4254183"/>
            <a:ext cx="2130566" cy="1049337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F1E3230-AACA-7F42-83B2-A5161FA805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26052" y="3747052"/>
            <a:ext cx="2130566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2B7B970-B4D1-864A-87DB-239CEA4511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6052" y="4254183"/>
            <a:ext cx="2130566" cy="1049337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35BD3AF-006E-4D40-B178-296CCD2F9D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1875" y="3747052"/>
            <a:ext cx="2130566" cy="453850"/>
          </a:xfrm>
        </p:spPr>
        <p:txBody>
          <a:bodyPr tIns="3600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1" i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endParaRPr lang="en-BG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FCAE171-7DE1-9D44-B684-216A35CE78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01875" y="4254183"/>
            <a:ext cx="2130566" cy="1049337"/>
          </a:xfrm>
        </p:spPr>
        <p:txBody>
          <a:bodyPr tIns="0"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400" b="0" i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Enter body text here</a:t>
            </a:r>
          </a:p>
          <a:p>
            <a:pPr lvl="0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96160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118D39D-F42C-4F82-B130-45DC9239C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112" y="629868"/>
            <a:ext cx="11211043" cy="553998"/>
          </a:xfrm>
        </p:spPr>
        <p:txBody>
          <a:bodyPr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3000" b="1" kern="1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BG" sz="30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here to add headline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29B345-A0E4-4F78-A601-A554A6D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112" y="275625"/>
            <a:ext cx="11211045" cy="246221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en-US" sz="1000" b="1" kern="1200" dirty="0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457200" rtl="0" eaLnBrk="1" latinLnBrk="0" hangingPunct="1">
              <a:buNone/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l" defTabSz="457200" rtl="0" eaLnBrk="1" latinLnBrk="0" hangingPunct="1">
              <a:defRPr lang="en-US" sz="1600" kern="1200" dirty="0" smtClean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l" defTabSz="457200" rtl="0" eaLnBrk="1" latinLnBrk="0" hangingPunct="1">
              <a:defRPr lang="en-US" sz="1600" kern="1200" dirty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83D17A-FB25-48C0-A1FE-930BEBF127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8A82A4D-BC3F-4E69-9799-42003A426A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4130" y="2351876"/>
            <a:ext cx="1299519" cy="7751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7CF087B-8033-449B-B1C5-C557F2F881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207" y="2450730"/>
            <a:ext cx="2010898" cy="57172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427AF75-5052-4AC2-9654-952FCCD195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895" y="2478193"/>
            <a:ext cx="1836787" cy="599527"/>
          </a:xfrm>
          <a:prstGeom prst="rect">
            <a:avLst/>
          </a:prstGeom>
        </p:spPr>
      </p:pic>
      <p:pic>
        <p:nvPicPr>
          <p:cNvPr id="23" name="Picture 22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7B1B7E86-5C86-4F71-80A9-AAA6D380858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240" y="2348098"/>
            <a:ext cx="1705332" cy="775151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CAF2CEE-285B-4188-83A5-0E889CB76D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95" y="3780281"/>
            <a:ext cx="1836787" cy="10331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E88E65-F507-4828-9D71-FE72738228C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4706" y="3941277"/>
            <a:ext cx="2184400" cy="711200"/>
          </a:xfrm>
          <a:prstGeom prst="rect">
            <a:avLst/>
          </a:prstGeom>
        </p:spPr>
      </p:pic>
      <p:pic>
        <p:nvPicPr>
          <p:cNvPr id="29" name="Picture 28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4B5BD0D4-6F6A-488A-A87A-3F251AAA81A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667" y="4078904"/>
            <a:ext cx="1816443" cy="4359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7433214-D7A5-4C86-A837-59349B38F78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6" y="4038685"/>
            <a:ext cx="2010898" cy="4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7FBA738-5591-4921-B19A-7992FF8A4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85634-C17B-4788-9F5B-0C96E3AB3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591A924-7B01-476E-9AB7-4A92CE816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33256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410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214C7-1627-40AC-8205-F58B8428C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89" y="1861457"/>
            <a:ext cx="11125222" cy="39406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D829A47-A333-4E6D-B7AD-9DEAD2B56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3629" y="6403650"/>
            <a:ext cx="181822" cy="153888"/>
          </a:xfrm>
          <a:prstGeom prst="rect">
            <a:avLst/>
          </a:prstGeom>
        </p:spPr>
        <p:txBody>
          <a:bodyPr vert="horz" wrap="none" lIns="0" tIns="0" rIns="180000" bIns="0" rtlCol="0" anchor="ctr" anchorCtr="0">
            <a:spAutoFit/>
          </a:bodyPr>
          <a:lstStyle>
            <a:lvl1pPr>
              <a:defRPr lang="en-US" sz="1000" dirty="0" smtClean="0"/>
            </a:lvl1pPr>
          </a:lstStyle>
          <a:p>
            <a:pPr marL="228600" indent="-22860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04479-25F4-498F-B713-43DBB3FF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2570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13816-5199-0E42-9A70-33F7491C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45489" y="620544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BG"/>
              <a:t>| </a:t>
            </a:r>
            <a:fld id="{FD6423EC-3EC5-1D42-AB78-A4D24BC284DE}" type="datetimeFigureOut">
              <a:rPr lang="en-BG" smtClean="0"/>
              <a:pPr/>
              <a:t>02/09/2022</a:t>
            </a:fld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8A091-278D-4346-8264-FE20D7E8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0990" y="622874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F07B562-16E7-1145-8DEC-DB7C1B1FB60B}" type="slidenum">
              <a:rPr lang="en-BG" smtClean="0"/>
              <a:pPr/>
              <a:t>‹#›</a:t>
            </a:fld>
            <a:endParaRPr lang="en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79D77-64EA-9642-A9DA-8BEE942F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4F58EC0-A18E-FE41-898F-EAA53C67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45489" y="620544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BG"/>
              <a:t>| </a:t>
            </a:r>
            <a:fld id="{FD6423EC-3EC5-1D42-AB78-A4D24BC284DE}" type="datetimeFigureOut">
              <a:rPr lang="en-BG" smtClean="0"/>
              <a:pPr/>
              <a:t>02/09/2022</a:t>
            </a:fld>
            <a:endParaRPr lang="en-BG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F631FF-6791-5C42-BFD9-EFA1E478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0990" y="623494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F07B562-16E7-1145-8DEC-DB7C1B1FB60B}" type="slidenum">
              <a:rPr lang="en-BG" smtClean="0"/>
              <a:pPr/>
              <a:t>‹#›</a:t>
            </a:fld>
            <a:endParaRPr lang="en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98AAE7-BEFB-3445-81B0-2BD9526183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7FBA738-5591-4921-B19A-7992FF8A4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85634-C17B-4788-9F5B-0C96E3AB3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D3B1A2-8277-0C4B-AE2E-50E1A7D2B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95033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C88769-EB31-8846-95D9-E4D6F7B6F624}"/>
              </a:ext>
            </a:extLst>
          </p:cNvPr>
          <p:cNvSpPr txBox="1">
            <a:spLocks/>
          </p:cNvSpPr>
          <p:nvPr userDrawn="1"/>
        </p:nvSpPr>
        <p:spPr>
          <a:xfrm>
            <a:off x="914400" y="3718176"/>
            <a:ext cx="6847840" cy="64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Master Subtitle</a:t>
            </a:r>
            <a:endParaRPr lang="en-GB" sz="2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2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7FBA738-5591-4921-B19A-7992FF8A4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85634-C17B-4788-9F5B-0C96E3AB3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2AF4F-091C-47F8-845E-14EEAAA17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535" y="5396492"/>
            <a:ext cx="751733" cy="449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2A7D4-DA41-4204-B597-0FA955A88B2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576" y="5396249"/>
            <a:ext cx="1373885" cy="448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85DF5-92E9-47E7-9C45-EF6C8A3609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244" y="5374471"/>
            <a:ext cx="837875" cy="4139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88FD59-3281-1347-820F-29DD9FF57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95033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52DFCA-7AF3-3C4A-9880-95F3DF225CD8}"/>
              </a:ext>
            </a:extLst>
          </p:cNvPr>
          <p:cNvSpPr txBox="1">
            <a:spLocks/>
          </p:cNvSpPr>
          <p:nvPr userDrawn="1"/>
        </p:nvSpPr>
        <p:spPr>
          <a:xfrm>
            <a:off x="914400" y="3718176"/>
            <a:ext cx="6847840" cy="64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Master Subtitle</a:t>
            </a:r>
            <a:endParaRPr lang="en-GB" sz="2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5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60F01D7B-9347-411A-8E74-4648C9ED6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A2EA6-22C1-4602-9B59-5FD4D18D2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017" y="3157122"/>
            <a:ext cx="7837171" cy="5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EF8347AA-F506-4B76-BA20-E2710B730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9" cy="685800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21897C-646A-4C2F-8FAF-1844A3273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4" y="4907664"/>
            <a:ext cx="4349942" cy="1405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E88432-BE62-DC44-8B6B-203216D1F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332566"/>
            <a:ext cx="6847840" cy="1631216"/>
          </a:xfr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ts val="5500"/>
              </a:lnSpc>
              <a:defRPr lang="en-US" sz="4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bg-BG"/>
            </a:br>
            <a:r>
              <a:rPr lang="en-GB"/>
              <a:t>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C9E3E0-37F0-9847-8168-254085EF912E}"/>
              </a:ext>
            </a:extLst>
          </p:cNvPr>
          <p:cNvSpPr txBox="1">
            <a:spLocks/>
          </p:cNvSpPr>
          <p:nvPr userDrawn="1"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9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823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  <p:sldLayoutId id="2147483808" r:id="rId35"/>
    <p:sldLayoutId id="2147483809" r:id="rId36"/>
    <p:sldLayoutId id="2147483810" r:id="rId37"/>
    <p:sldLayoutId id="2147483811" r:id="rId38"/>
    <p:sldLayoutId id="2147483812" r:id="rId39"/>
    <p:sldLayoutId id="2147483813" r:id="rId40"/>
    <p:sldLayoutId id="2147483814" r:id="rId41"/>
    <p:sldLayoutId id="2147483815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703" r:id="rId50"/>
    <p:sldLayoutId id="2147483704" r:id="rId51"/>
    <p:sldLayoutId id="2147483761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2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3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4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5.png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6.png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emy.com/course/kafka-streams/" TargetMode="External"/><Relationship Id="rId3" Type="http://schemas.openxmlformats.org/officeDocument/2006/relationships/image" Target="../media/image14.emf"/><Relationship Id="rId7" Type="http://schemas.openxmlformats.org/officeDocument/2006/relationships/hyperlink" Target="https://www.udemy.com/course/apache-kafka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microservices.io/patterns/data/saga.html" TargetMode="External"/><Relationship Id="rId11" Type="http://schemas.openxmlformats.org/officeDocument/2006/relationships/hyperlink" Target="https://docs.oracle.com/cd/E19509-01/820-5892/ref_xatrans/index.html" TargetMode="External"/><Relationship Id="rId5" Type="http://schemas.openxmlformats.org/officeDocument/2006/relationships/hyperlink" Target="https://github.com/acho999/saga-orchestration-impl" TargetMode="External"/><Relationship Id="rId10" Type="http://schemas.openxmlformats.org/officeDocument/2006/relationships/hyperlink" Target="https://enlear.academy/using-saga-pattern-in-microservices-3a638979e830" TargetMode="External"/><Relationship Id="rId4" Type="http://schemas.openxmlformats.org/officeDocument/2006/relationships/image" Target="../media/image15.emf"/><Relationship Id="rId9" Type="http://schemas.openxmlformats.org/officeDocument/2006/relationships/hyperlink" Target="https://www.udemy.com/course/spring-boot-microservices-cqrs-saga-axon-framework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1.pn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2175B21-A61A-994D-B93E-CD8D119B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A818EB-0400-424C-A4A2-0D83EEA6C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414" y="2271095"/>
            <a:ext cx="7837171" cy="5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10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64CCA-4C5F-418A-BA25-CC3341B5DDDD}"/>
              </a:ext>
            </a:extLst>
          </p:cNvPr>
          <p:cNvSpPr txBox="1"/>
          <p:nvPr/>
        </p:nvSpPr>
        <p:spPr>
          <a:xfrm>
            <a:off x="968829" y="274866"/>
            <a:ext cx="1037680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,Sans-Serif"/>
              <a:buChar char="Ø"/>
            </a:pPr>
            <a:r>
              <a:rPr lang="en-US" b="1">
                <a:solidFill>
                  <a:srgbClr val="002060"/>
                </a:solidFill>
                <a:latin typeface="Open Sans ExtraBold"/>
                <a:cs typeface="Arial"/>
              </a:rPr>
              <a:t>Introduction to Two-phase commit (2pc) pattern</a:t>
            </a:r>
          </a:p>
          <a:p>
            <a:pPr algn="ctr"/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Phases -  prepare phase and a commit phase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XA protocol - protocol which is used for communication.</a:t>
            </a:r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Coordinator -  need to call the microservices in the prepare and commit phases.</a:t>
            </a:r>
          </a:p>
          <a:p>
            <a:pPr algn="ctr"/>
            <a:endParaRPr lang="en-US">
              <a:latin typeface="Open Sans ExtraBold"/>
              <a:ea typeface="Open Sans ExtraBold"/>
              <a:cs typeface="Arial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B7D94DE-D6ED-4D43-B663-E1662C155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186" y="2520756"/>
            <a:ext cx="5682343" cy="4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11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F5279-5E7F-433A-877A-D7C97A6DB97E}"/>
              </a:ext>
            </a:extLst>
          </p:cNvPr>
          <p:cNvSpPr txBox="1"/>
          <p:nvPr/>
        </p:nvSpPr>
        <p:spPr>
          <a:xfrm>
            <a:off x="941614" y="2722"/>
            <a:ext cx="104856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/>
              <a:t>Failure - If at any point a single microservice fails to prepare, the Coordinator will abort the transaction and begin the rollback process. Here is a diagram of a 2pc rollback for the customer order example: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FEF5A-9A3D-4B9C-A105-978A6EC3F37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E49DB54-5A73-4C01-B9E2-4945BD21F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018" y="1413970"/>
            <a:ext cx="6463392" cy="43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12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965200" y="182335"/>
            <a:ext cx="1026114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lvl="0" algn="ctr" rtl="0">
              <a:buChar char="•"/>
            </a:pPr>
            <a:endParaRPr lang="en-US">
              <a:latin typeface="Open Sans ExtraBold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b="1" dirty="0">
                <a:solidFill>
                  <a:srgbClr val="002060"/>
                </a:solidFill>
                <a:latin typeface="Open Sans ExtraBold"/>
                <a:ea typeface="Arial"/>
                <a:cs typeface="Arial"/>
              </a:rPr>
              <a:t>Advantages of using 2pc</a:t>
            </a:r>
            <a:r>
              <a:rPr lang="en-US" dirty="0">
                <a:latin typeface="Open Sans ExtraBold"/>
                <a:ea typeface="Arial"/>
                <a:cs typeface="Arial"/>
              </a:rPr>
              <a:t>​</a:t>
            </a:r>
          </a:p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Calibri"/>
                <a:ea typeface="Arial"/>
                <a:cs typeface="Arial"/>
              </a:rPr>
              <a:t>Atomic transactions - the prepare and commit phases guarantee that the transaction is atomic. </a:t>
            </a:r>
          </a:p>
          <a:p>
            <a:pPr algn="just"/>
            <a:endParaRPr lang="en-US">
              <a:latin typeface="Calibri"/>
              <a:ea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Calibri"/>
                <a:ea typeface="Arial"/>
                <a:cs typeface="Arial"/>
              </a:rPr>
              <a:t>2pc allows read-write isolation - it means the changes on a field are not visible until the coordinator commits the changes.​</a:t>
            </a:r>
            <a:endParaRPr lang="en-US" dirty="0"/>
          </a:p>
          <a:p>
            <a:pPr marL="285750" lvl="0" indent="-285750" algn="just">
              <a:buFont typeface="Arial"/>
              <a:buChar char="•"/>
            </a:pPr>
            <a:endParaRPr lang="en-US">
              <a:latin typeface="Calibri"/>
              <a:ea typeface="Arial"/>
              <a:cs typeface="Arial"/>
            </a:endParaRPr>
          </a:p>
          <a:p>
            <a:pPr algn="just"/>
            <a:endParaRPr lang="en-US">
              <a:solidFill>
                <a:srgbClr val="000000"/>
              </a:solidFill>
              <a:latin typeface="Calibri"/>
              <a:ea typeface="Arial"/>
              <a:cs typeface="Arial"/>
            </a:endParaRPr>
          </a:p>
          <a:p>
            <a:pPr algn="ctr"/>
            <a:endParaRPr lang="en-US">
              <a:solidFill>
                <a:srgbClr val="000000"/>
              </a:solidFill>
              <a:latin typeface="Open Sans ExtraBold"/>
              <a:ea typeface="Arial"/>
              <a:cs typeface="Arial"/>
            </a:endParaRPr>
          </a:p>
          <a:p>
            <a:pPr marL="285750" lvl="0" indent="-285750" algn="ctr" rtl="0">
              <a:buFont typeface="Wingdings"/>
              <a:buChar char="Ø"/>
            </a:pPr>
            <a:r>
              <a:rPr lang="en-US" b="1" dirty="0">
                <a:solidFill>
                  <a:srgbClr val="002060"/>
                </a:solidFill>
                <a:latin typeface="Open Sans ExtraBold"/>
                <a:ea typeface="Arial"/>
                <a:cs typeface="Arial"/>
              </a:rPr>
              <a:t>Disadvantages of using 2pc</a:t>
            </a:r>
            <a:r>
              <a:rPr lang="en-US" dirty="0">
                <a:latin typeface="Open Sans ExtraBold"/>
                <a:ea typeface="Arial"/>
                <a:cs typeface="Arial"/>
              </a:rPr>
              <a:t>​</a:t>
            </a:r>
          </a:p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Calibri"/>
                <a:ea typeface="Arial"/>
                <a:cs typeface="Arial"/>
              </a:rPr>
              <a:t> </a:t>
            </a:r>
            <a:r>
              <a:rPr lang="en-US" b="1" dirty="0">
                <a:latin typeface="Calibri"/>
                <a:ea typeface="Arial"/>
                <a:cs typeface="Arial"/>
              </a:rPr>
              <a:t>synchronous (blocking) - t</a:t>
            </a:r>
            <a:r>
              <a:rPr lang="en-US" dirty="0">
                <a:latin typeface="Calibri"/>
                <a:ea typeface="Arial"/>
                <a:cs typeface="Arial"/>
              </a:rPr>
              <a:t>he protocol will need to</a:t>
            </a:r>
            <a:r>
              <a:rPr lang="en-US" b="1" dirty="0">
                <a:latin typeface="Calibri"/>
                <a:ea typeface="Arial"/>
                <a:cs typeface="Arial"/>
              </a:rPr>
              <a:t> lock the object </a:t>
            </a:r>
            <a:r>
              <a:rPr lang="en-US" dirty="0">
                <a:latin typeface="Calibri"/>
                <a:ea typeface="Arial"/>
                <a:cs typeface="Arial"/>
              </a:rPr>
              <a:t>that will be changed before the transaction completes. This prevents the </a:t>
            </a:r>
            <a:r>
              <a:rPr lang="en-US" b="1" dirty="0">
                <a:latin typeface="Calibri"/>
                <a:ea typeface="Arial"/>
                <a:cs typeface="Arial"/>
              </a:rPr>
              <a:t>customer from applying new orders.</a:t>
            </a:r>
            <a:r>
              <a:rPr lang="en-US" dirty="0">
                <a:latin typeface="Calibri"/>
                <a:ea typeface="Arial"/>
                <a:cs typeface="Arial"/>
              </a:rPr>
              <a:t>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95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195950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13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805543" y="2805792"/>
            <a:ext cx="1026114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algn="ctr"/>
            <a:r>
              <a:rPr lang="en-US" sz="3200" b="1">
                <a:solidFill>
                  <a:srgbClr val="002060"/>
                </a:solidFill>
                <a:latin typeface="Open Sans ExtraBold"/>
                <a:cs typeface="Arial"/>
              </a:rPr>
              <a:t>SAGA Pattern</a:t>
            </a:r>
            <a:endParaRPr lang="en-US" sz="3200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algn="just" rtl="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65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14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984223" y="327918"/>
            <a:ext cx="10233932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b="1">
                <a:solidFill>
                  <a:srgbClr val="002060"/>
                </a:solidFill>
                <a:latin typeface="Open Sans ExtraBold"/>
                <a:cs typeface="Arial"/>
              </a:rPr>
              <a:t>Introduction to Saga pattern</a:t>
            </a:r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algn="ctr"/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latin typeface="Calibri"/>
                <a:cs typeface="Arial"/>
              </a:rPr>
              <a:t>asynchronous and reactive</a:t>
            </a:r>
            <a:r>
              <a:rPr lang="en-US">
                <a:ea typeface="+mn-lt"/>
                <a:cs typeface="Arial"/>
              </a:rPr>
              <a:t> - </a:t>
            </a:r>
            <a:r>
              <a:rPr lang="en-US">
                <a:ea typeface="+mn-lt"/>
                <a:cs typeface="+mn-lt"/>
              </a:rPr>
              <a:t> local transactions are coordinated using asynchronous messaging</a:t>
            </a:r>
            <a:r>
              <a:rPr lang="en-US">
                <a:ea typeface="+mn-lt"/>
                <a:cs typeface="Calibri"/>
              </a:rPr>
              <a:t> and events</a:t>
            </a:r>
            <a:r>
              <a:rPr lang="en-US">
                <a:ea typeface="+mn-lt"/>
                <a:cs typeface="Arial"/>
              </a:rPr>
              <a:t> </a:t>
            </a:r>
            <a:endParaRPr lang="en-US">
              <a:ea typeface="+mn-lt"/>
              <a:cs typeface="Calibri"/>
            </a:endParaRPr>
          </a:p>
          <a:p>
            <a:pPr algn="just"/>
            <a:endParaRPr lang="en-US">
              <a:ea typeface="+mn-lt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avoid locks on non-local resources.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Compensating transactions - restore the original state. 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latin typeface="Calibri"/>
                <a:cs typeface="Arial"/>
              </a:rPr>
              <a:t>There are two ways to implement SAGA pattern:</a:t>
            </a:r>
            <a:endParaRPr lang="en-US">
              <a:cs typeface="Calibri" panose="020F0502020204030204"/>
            </a:endParaRPr>
          </a:p>
          <a:p>
            <a:pPr algn="just"/>
            <a:endParaRPr lang="en-US">
              <a:latin typeface="Calibri"/>
              <a:ea typeface="Arial"/>
              <a:cs typeface="Arial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sz="1400" b="1">
                <a:solidFill>
                  <a:srgbClr val="002060"/>
                </a:solidFill>
                <a:latin typeface="Open Sans ExtraBold"/>
                <a:cs typeface="Arial"/>
              </a:rPr>
              <a:t>Orchestration</a:t>
            </a:r>
            <a:endParaRPr lang="en-US" sz="1400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lvl="0" algn="ctr"/>
            <a:endParaRPr lang="en-US">
              <a:latin typeface="Calibri"/>
              <a:ea typeface="Arial"/>
              <a:cs typeface="Arial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sz="1400" b="1">
                <a:solidFill>
                  <a:srgbClr val="002060"/>
                </a:solidFill>
                <a:latin typeface="Open Sans ExtraBold"/>
                <a:cs typeface="Arial"/>
              </a:rPr>
              <a:t>Choreography</a:t>
            </a:r>
            <a:endParaRPr lang="en-US" sz="1400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56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8" y="-713"/>
            <a:ext cx="1221377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-40182" y="359236"/>
            <a:ext cx="1221177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15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FA4F4-7BE5-4F77-8338-5959C1593C86}"/>
              </a:ext>
            </a:extLst>
          </p:cNvPr>
          <p:cNvSpPr txBox="1"/>
          <p:nvPr/>
        </p:nvSpPr>
        <p:spPr>
          <a:xfrm>
            <a:off x="3826328" y="356506"/>
            <a:ext cx="57231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Orchestration – Saga plays a role of orchestrator</a:t>
            </a:r>
            <a:endParaRPr lang="en-US" dirty="0"/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E1E2E310-76A3-4D3D-BE50-7C581F59F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47" y="748450"/>
            <a:ext cx="10485663" cy="55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16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887186" y="-439512"/>
            <a:ext cx="1027475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lvl="0" rtl="0"/>
            <a:endParaRPr lang="en-US">
              <a:latin typeface="Calibri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Choreography – there is no orchestrator</a:t>
            </a:r>
            <a:endParaRPr lang="en-US" sz="2000">
              <a:cs typeface="Calibri" panose="020F0502020204030204"/>
            </a:endParaRPr>
          </a:p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rtl="0"/>
            <a:endParaRPr lang="en-US">
              <a:cs typeface="Arial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37A5B87A-F030-497C-B79A-0523198D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79" y="534307"/>
            <a:ext cx="8703128" cy="5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17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873579" y="574221"/>
            <a:ext cx="1034278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b="1" dirty="0">
                <a:solidFill>
                  <a:srgbClr val="002060"/>
                </a:solidFill>
                <a:latin typeface="Open Sans ExtraBold"/>
                <a:cs typeface="Arial"/>
              </a:rPr>
              <a:t>Advantages of the Saga pattern</a:t>
            </a:r>
            <a:endParaRPr lang="en-US" dirty="0">
              <a:cs typeface="Calibri" panose="020F0502020204030204"/>
            </a:endParaRPr>
          </a:p>
          <a:p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Asynchronous - each microservice focuses only on its own local atomic transaction, other microservices are not blocked because all local transactions are happening in parallel, </a:t>
            </a:r>
            <a:r>
              <a:rPr lang="en-US" b="1" dirty="0">
                <a:ea typeface="+mn-lt"/>
                <a:cs typeface="+mn-lt"/>
              </a:rPr>
              <a:t>there is no lock</a:t>
            </a:r>
            <a:r>
              <a:rPr lang="en-US" dirty="0">
                <a:ea typeface="+mn-lt"/>
                <a:cs typeface="+mn-lt"/>
              </a:rPr>
              <a:t> on any object.</a:t>
            </a: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lvl="0" indent="-285750" algn="ctr">
              <a:buFont typeface="Wingdings"/>
              <a:buChar char="Ø"/>
            </a:pPr>
            <a:r>
              <a:rPr lang="en-US" b="1" dirty="0">
                <a:solidFill>
                  <a:srgbClr val="002060"/>
                </a:solidFill>
                <a:latin typeface="Open Sans ExtraBold"/>
                <a:cs typeface="Arial"/>
              </a:rPr>
              <a:t>Disadvantages of the Saga pattern</a:t>
            </a:r>
            <a:endParaRPr lang="en-US" b="1" dirty="0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Complexity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Main disadvantage of the Saga pattern is it does not have read isolation</a:t>
            </a:r>
            <a:endParaRPr lang="en-US" dirty="0">
              <a:cs typeface="Calibri"/>
            </a:endParaRPr>
          </a:p>
          <a:p>
            <a:pPr algn="ctr"/>
            <a:endParaRPr lang="en-US">
              <a:latin typeface="Open Sans ExtraBold"/>
              <a:ea typeface="Arial"/>
              <a:cs typeface="Arial"/>
            </a:endParaRPr>
          </a:p>
          <a:p>
            <a:pPr rtl="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86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18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-335945" y="1251554"/>
            <a:ext cx="12179753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sz="5000" b="1">
                <a:solidFill>
                  <a:srgbClr val="002060"/>
                </a:solidFill>
                <a:latin typeface="Open Sans ExtraBold"/>
                <a:ea typeface="Open Sans ExtraBold"/>
                <a:cs typeface="Open Sans ExtraBold"/>
              </a:rPr>
              <a:t>DEMO</a:t>
            </a:r>
          </a:p>
          <a:p>
            <a:pPr lvl="0" rtl="0"/>
            <a:endParaRPr lang="en-US"/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53A8553D-26A7-4EF4-8562-1B587A32B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847" y="2575882"/>
            <a:ext cx="5063217" cy="30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8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19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196DF-C337-4513-A242-6120BD0265B7}"/>
              </a:ext>
            </a:extLst>
          </p:cNvPr>
          <p:cNvSpPr/>
          <p:nvPr/>
        </p:nvSpPr>
        <p:spPr>
          <a:xfrm>
            <a:off x="967921" y="2066926"/>
            <a:ext cx="1504496" cy="22692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OrdersService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Saga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93E6DC-EFAB-4C36-A9EF-01D7EC0590DC}"/>
              </a:ext>
            </a:extLst>
          </p:cNvPr>
          <p:cNvSpPr/>
          <p:nvPr/>
        </p:nvSpPr>
        <p:spPr>
          <a:xfrm>
            <a:off x="8986158" y="1434193"/>
            <a:ext cx="2537731" cy="1442356"/>
          </a:xfrm>
          <a:prstGeom prst="rect">
            <a:avLst/>
          </a:prstGeom>
          <a:solidFill>
            <a:srgbClr val="00B1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err="1">
                <a:cs typeface="Calibri"/>
              </a:rPr>
              <a:t>ProductInventoryService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 err="1">
                <a:cs typeface="Calibri"/>
              </a:rPr>
              <a:t>SagaAgregate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A61D5-4C0F-4AA4-8A6A-61F0CB7A1F31}"/>
              </a:ext>
            </a:extLst>
          </p:cNvPr>
          <p:cNvSpPr/>
          <p:nvPr/>
        </p:nvSpPr>
        <p:spPr>
          <a:xfrm>
            <a:off x="8986157" y="3359604"/>
            <a:ext cx="2537731" cy="1347106"/>
          </a:xfrm>
          <a:prstGeom prst="rect">
            <a:avLst/>
          </a:prstGeom>
          <a:solidFill>
            <a:srgbClr val="00B1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PaymentService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 err="1">
                <a:cs typeface="Calibri"/>
              </a:rPr>
              <a:t>SagaAgregate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513DA26-E7B8-407B-B207-B511F434ADAB}"/>
              </a:ext>
            </a:extLst>
          </p:cNvPr>
          <p:cNvSpPr/>
          <p:nvPr/>
        </p:nvSpPr>
        <p:spPr>
          <a:xfrm>
            <a:off x="1509832" y="1360915"/>
            <a:ext cx="404586" cy="1095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B69346-EEB1-45A2-9FA3-9D4703EEA812}"/>
              </a:ext>
            </a:extLst>
          </p:cNvPr>
          <p:cNvSpPr txBox="1"/>
          <p:nvPr/>
        </p:nvSpPr>
        <p:spPr>
          <a:xfrm>
            <a:off x="1231446" y="991960"/>
            <a:ext cx="957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Request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0A16BD5-044C-47ED-985B-81CFB3C3577D}"/>
              </a:ext>
            </a:extLst>
          </p:cNvPr>
          <p:cNvCxnSpPr/>
          <p:nvPr/>
        </p:nvCxnSpPr>
        <p:spPr>
          <a:xfrm flipV="1">
            <a:off x="2482851" y="1382033"/>
            <a:ext cx="1963510" cy="1227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1923DDC-90E0-49EC-93BE-8617A90AE9F1}"/>
              </a:ext>
            </a:extLst>
          </p:cNvPr>
          <p:cNvSpPr txBox="1"/>
          <p:nvPr/>
        </p:nvSpPr>
        <p:spPr>
          <a:xfrm>
            <a:off x="5702754" y="5312229"/>
            <a:ext cx="580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End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466E756A-3202-4477-B344-01F8AECB2D9B}"/>
              </a:ext>
            </a:extLst>
          </p:cNvPr>
          <p:cNvSpPr/>
          <p:nvPr/>
        </p:nvSpPr>
        <p:spPr>
          <a:xfrm>
            <a:off x="9964057" y="186580"/>
            <a:ext cx="1335315" cy="986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Products DB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E3FA1E4-51C1-43A1-8394-7679F23BF5C1}"/>
              </a:ext>
            </a:extLst>
          </p:cNvPr>
          <p:cNvCxnSpPr/>
          <p:nvPr/>
        </p:nvCxnSpPr>
        <p:spPr>
          <a:xfrm>
            <a:off x="10629446" y="1111705"/>
            <a:ext cx="7257" cy="3338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ylinder 6">
            <a:extLst>
              <a:ext uri="{FF2B5EF4-FFF2-40B4-BE49-F238E27FC236}">
                <a16:creationId xmlns:a16="http://schemas.microsoft.com/office/drawing/2014/main" id="{0CA6EA79-B6BA-47C2-9380-E8825333E927}"/>
              </a:ext>
            </a:extLst>
          </p:cNvPr>
          <p:cNvSpPr/>
          <p:nvPr/>
        </p:nvSpPr>
        <p:spPr>
          <a:xfrm>
            <a:off x="10070647" y="5008046"/>
            <a:ext cx="1313543" cy="9797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Psyments</a:t>
            </a:r>
            <a:r>
              <a:rPr lang="en-US">
                <a:cs typeface="Calibri"/>
              </a:rPr>
              <a:t> DB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EF908-DBA1-48C7-9152-AB35E9FCDA5A}"/>
              </a:ext>
            </a:extLst>
          </p:cNvPr>
          <p:cNvCxnSpPr/>
          <p:nvPr/>
        </p:nvCxnSpPr>
        <p:spPr>
          <a:xfrm>
            <a:off x="10726510" y="4713967"/>
            <a:ext cx="7257" cy="2902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er 11">
            <a:extLst>
              <a:ext uri="{FF2B5EF4-FFF2-40B4-BE49-F238E27FC236}">
                <a16:creationId xmlns:a16="http://schemas.microsoft.com/office/drawing/2014/main" id="{EDE2FB3E-4721-4D95-AB8D-B53E8D12FABD}"/>
              </a:ext>
            </a:extLst>
          </p:cNvPr>
          <p:cNvSpPr/>
          <p:nvPr/>
        </p:nvSpPr>
        <p:spPr>
          <a:xfrm>
            <a:off x="1046842" y="4714130"/>
            <a:ext cx="1364342" cy="986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Orders DB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31BE64-4318-474C-BBD2-707BF6381DB6}"/>
              </a:ext>
            </a:extLst>
          </p:cNvPr>
          <p:cNvCxnSpPr/>
          <p:nvPr/>
        </p:nvCxnSpPr>
        <p:spPr>
          <a:xfrm>
            <a:off x="1694997" y="4333421"/>
            <a:ext cx="1" cy="38462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0B52F0B-0819-4B69-8749-A96CAAB06E73}"/>
              </a:ext>
            </a:extLst>
          </p:cNvPr>
          <p:cNvCxnSpPr/>
          <p:nvPr/>
        </p:nvCxnSpPr>
        <p:spPr>
          <a:xfrm flipH="1">
            <a:off x="2471058" y="1611085"/>
            <a:ext cx="1983920" cy="20778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3C62F0C-AFBE-40A0-B33D-C39656A1A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43597"/>
              </p:ext>
            </p:extLst>
          </p:nvPr>
        </p:nvGraphicFramePr>
        <p:xfrm>
          <a:off x="4469946" y="796017"/>
          <a:ext cx="2969125" cy="417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125">
                  <a:extLst>
                    <a:ext uri="{9D8B030D-6E8A-4147-A177-3AD203B41FA5}">
                      <a16:colId xmlns:a16="http://schemas.microsoft.com/office/drawing/2014/main" val="2399802396"/>
                    </a:ext>
                  </a:extLst>
                </a:gridCol>
              </a:tblGrid>
              <a:tr h="544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</a:rPr>
                        <a:t>Message broker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416717008"/>
                  </a:ext>
                </a:extLst>
              </a:tr>
              <a:tr h="511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orderCreatedEvent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921676737"/>
                  </a:ext>
                </a:extLst>
              </a:tr>
              <a:tr h="511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reserveProductCommand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679934845"/>
                  </a:ext>
                </a:extLst>
              </a:tr>
              <a:tr h="528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productReservedEvent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074334118"/>
                  </a:ext>
                </a:extLst>
              </a:tr>
              <a:tr h="511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processPaymentCommand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897583706"/>
                  </a:ext>
                </a:extLst>
              </a:tr>
              <a:tr h="511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paymentProcessedEvent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4211632124"/>
                  </a:ext>
                </a:extLst>
              </a:tr>
              <a:tr h="528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approveOrderCommand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366248663"/>
                  </a:ext>
                </a:extLst>
              </a:tr>
              <a:tr h="528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orderApprovedEvent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612439986"/>
                  </a:ext>
                </a:extLst>
              </a:tr>
            </a:tbl>
          </a:graphicData>
        </a:graphic>
      </p:graphicFrame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DD99A64-A996-4701-9361-C509FC4C016B}"/>
              </a:ext>
            </a:extLst>
          </p:cNvPr>
          <p:cNvCxnSpPr/>
          <p:nvPr/>
        </p:nvCxnSpPr>
        <p:spPr>
          <a:xfrm flipV="1">
            <a:off x="2475140" y="2069647"/>
            <a:ext cx="2091417" cy="1698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81DC25F-62D6-439A-8F95-A43AAC6286E8}"/>
              </a:ext>
            </a:extLst>
          </p:cNvPr>
          <p:cNvCxnSpPr/>
          <p:nvPr/>
        </p:nvCxnSpPr>
        <p:spPr>
          <a:xfrm>
            <a:off x="7434943" y="2012496"/>
            <a:ext cx="1547131" cy="383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BB9BD3E-43B9-4418-855A-E56E35D87589}"/>
              </a:ext>
            </a:extLst>
          </p:cNvPr>
          <p:cNvCxnSpPr/>
          <p:nvPr/>
        </p:nvCxnSpPr>
        <p:spPr>
          <a:xfrm flipH="1">
            <a:off x="7417253" y="2509158"/>
            <a:ext cx="1528082" cy="57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11FADD6-AEB0-4AE0-B350-ABC9B46134BC}"/>
              </a:ext>
            </a:extLst>
          </p:cNvPr>
          <p:cNvCxnSpPr/>
          <p:nvPr/>
        </p:nvCxnSpPr>
        <p:spPr>
          <a:xfrm flipH="1">
            <a:off x="2409825" y="2604408"/>
            <a:ext cx="2405743" cy="1261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79C0028-411C-4706-A82A-914ECBE667DD}"/>
              </a:ext>
            </a:extLst>
          </p:cNvPr>
          <p:cNvCxnSpPr/>
          <p:nvPr/>
        </p:nvCxnSpPr>
        <p:spPr>
          <a:xfrm flipV="1">
            <a:off x="2468336" y="3151414"/>
            <a:ext cx="2465614" cy="8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7E81943-011D-4134-AC4D-3D447FEBF4F5}"/>
              </a:ext>
            </a:extLst>
          </p:cNvPr>
          <p:cNvCxnSpPr/>
          <p:nvPr/>
        </p:nvCxnSpPr>
        <p:spPr>
          <a:xfrm>
            <a:off x="7428140" y="3148693"/>
            <a:ext cx="1547131" cy="113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C5E7641-EBEA-46B3-AECC-CDF7E02EC3AF}"/>
              </a:ext>
            </a:extLst>
          </p:cNvPr>
          <p:cNvCxnSpPr/>
          <p:nvPr/>
        </p:nvCxnSpPr>
        <p:spPr>
          <a:xfrm flipH="1" flipV="1">
            <a:off x="7444467" y="3661682"/>
            <a:ext cx="1494064" cy="766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5DA47C2-40B5-432B-9E9E-18339FD9BCA1}"/>
              </a:ext>
            </a:extLst>
          </p:cNvPr>
          <p:cNvCxnSpPr/>
          <p:nvPr/>
        </p:nvCxnSpPr>
        <p:spPr>
          <a:xfrm flipH="1">
            <a:off x="2294166" y="3550104"/>
            <a:ext cx="2085973" cy="444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27CBFF7-70DD-4BF6-960F-A5094760A080}"/>
              </a:ext>
            </a:extLst>
          </p:cNvPr>
          <p:cNvCxnSpPr/>
          <p:nvPr/>
        </p:nvCxnSpPr>
        <p:spPr>
          <a:xfrm>
            <a:off x="2468336" y="4060372"/>
            <a:ext cx="1962150" cy="2204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B9C9C01-0446-4837-9B7D-403A9ED7FE0C}"/>
              </a:ext>
            </a:extLst>
          </p:cNvPr>
          <p:cNvCxnSpPr/>
          <p:nvPr/>
        </p:nvCxnSpPr>
        <p:spPr>
          <a:xfrm flipH="1" flipV="1">
            <a:off x="2382612" y="2736396"/>
            <a:ext cx="2045152" cy="1623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FEB49CF-AE03-47C8-A262-1316DBC31D0D}"/>
              </a:ext>
            </a:extLst>
          </p:cNvPr>
          <p:cNvCxnSpPr/>
          <p:nvPr/>
        </p:nvCxnSpPr>
        <p:spPr>
          <a:xfrm>
            <a:off x="2475140" y="2856138"/>
            <a:ext cx="2030185" cy="1832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8CB46C9-5614-4D2C-B405-A00616C45BA9}"/>
              </a:ext>
            </a:extLst>
          </p:cNvPr>
          <p:cNvCxnSpPr/>
          <p:nvPr/>
        </p:nvCxnSpPr>
        <p:spPr>
          <a:xfrm>
            <a:off x="2420712" y="5319032"/>
            <a:ext cx="3356882" cy="1796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18CC28C-76BD-44DA-896A-DCFDBCB10181}"/>
              </a:ext>
            </a:extLst>
          </p:cNvPr>
          <p:cNvCxnSpPr/>
          <p:nvPr/>
        </p:nvCxnSpPr>
        <p:spPr>
          <a:xfrm>
            <a:off x="9054193" y="470671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67EB9B6-9C65-4796-8490-C40CA7DB82C7}"/>
              </a:ext>
            </a:extLst>
          </p:cNvPr>
          <p:cNvCxnSpPr/>
          <p:nvPr/>
        </p:nvCxnSpPr>
        <p:spPr>
          <a:xfrm flipV="1">
            <a:off x="8986157" y="708933"/>
            <a:ext cx="873579" cy="7184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C61C8B-15CD-465B-B429-086A0AC9C6C6}"/>
              </a:ext>
            </a:extLst>
          </p:cNvPr>
          <p:cNvSpPr txBox="1"/>
          <p:nvPr/>
        </p:nvSpPr>
        <p:spPr>
          <a:xfrm>
            <a:off x="921203" y="1864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Created order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9C217BE-D9A2-46BE-9713-7CAA7A6B3167}"/>
              </a:ext>
            </a:extLst>
          </p:cNvPr>
          <p:cNvCxnSpPr/>
          <p:nvPr/>
        </p:nvCxnSpPr>
        <p:spPr>
          <a:xfrm flipH="1" flipV="1">
            <a:off x="2477862" y="4103914"/>
            <a:ext cx="1902277" cy="6368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AA6E8-4035-49E6-A781-FD85F148915C}"/>
              </a:ext>
            </a:extLst>
          </p:cNvPr>
          <p:cNvCxnSpPr/>
          <p:nvPr/>
        </p:nvCxnSpPr>
        <p:spPr>
          <a:xfrm>
            <a:off x="2026104" y="4359729"/>
            <a:ext cx="9525" cy="3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2175B21-A61A-994D-B93E-CD8D119B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1D0FB0-CFF6-C649-A543-157749FC42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027" y="4922767"/>
            <a:ext cx="4381946" cy="1415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3FACA-ABDC-F243-8940-9D5D2D867283}"/>
              </a:ext>
            </a:extLst>
          </p:cNvPr>
          <p:cNvSpPr txBox="1"/>
          <p:nvPr/>
        </p:nvSpPr>
        <p:spPr>
          <a:xfrm>
            <a:off x="2952007" y="1998321"/>
            <a:ext cx="6366075" cy="797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BG" sz="5000" b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SAGA Pattern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20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196DF-C337-4513-A242-6120BD0265B7}"/>
              </a:ext>
            </a:extLst>
          </p:cNvPr>
          <p:cNvSpPr/>
          <p:nvPr/>
        </p:nvSpPr>
        <p:spPr>
          <a:xfrm>
            <a:off x="899433" y="1965779"/>
            <a:ext cx="1858281" cy="21671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OrdersService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Saga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93E6DC-EFAB-4C36-A9EF-01D7EC0590DC}"/>
              </a:ext>
            </a:extLst>
          </p:cNvPr>
          <p:cNvSpPr/>
          <p:nvPr/>
        </p:nvSpPr>
        <p:spPr>
          <a:xfrm>
            <a:off x="9346747" y="1447800"/>
            <a:ext cx="2537731" cy="1442356"/>
          </a:xfrm>
          <a:prstGeom prst="rect">
            <a:avLst/>
          </a:prstGeom>
          <a:solidFill>
            <a:srgbClr val="00B1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err="1">
                <a:cs typeface="Calibri"/>
              </a:rPr>
              <a:t>ProductInventoryService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 err="1">
                <a:cs typeface="Calibri"/>
              </a:rPr>
              <a:t>SagaAgregate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A61D5-4C0F-4AA4-8A6A-61F0CB7A1F31}"/>
              </a:ext>
            </a:extLst>
          </p:cNvPr>
          <p:cNvSpPr/>
          <p:nvPr/>
        </p:nvSpPr>
        <p:spPr>
          <a:xfrm>
            <a:off x="9360353" y="3305175"/>
            <a:ext cx="2537731" cy="1347106"/>
          </a:xfrm>
          <a:prstGeom prst="rect">
            <a:avLst/>
          </a:prstGeom>
          <a:solidFill>
            <a:srgbClr val="00B1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PaymentService</a:t>
            </a:r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r>
              <a:rPr lang="en-US" err="1">
                <a:cs typeface="Calibri"/>
              </a:rPr>
              <a:t>SagaAgregate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513DA26-E7B8-407B-B207-B511F434ADAB}"/>
              </a:ext>
            </a:extLst>
          </p:cNvPr>
          <p:cNvSpPr/>
          <p:nvPr/>
        </p:nvSpPr>
        <p:spPr>
          <a:xfrm>
            <a:off x="1594649" y="1250697"/>
            <a:ext cx="486228" cy="979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B69346-EEB1-45A2-9FA3-9D4703EEA812}"/>
              </a:ext>
            </a:extLst>
          </p:cNvPr>
          <p:cNvSpPr txBox="1"/>
          <p:nvPr/>
        </p:nvSpPr>
        <p:spPr>
          <a:xfrm>
            <a:off x="1360715" y="917121"/>
            <a:ext cx="957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Request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923DDC-90E0-49EC-93BE-8617A90AE9F1}"/>
              </a:ext>
            </a:extLst>
          </p:cNvPr>
          <p:cNvSpPr txBox="1"/>
          <p:nvPr/>
        </p:nvSpPr>
        <p:spPr>
          <a:xfrm>
            <a:off x="2366736" y="5823857"/>
            <a:ext cx="580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End</a:t>
            </a: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BB3E220-28B4-4AAA-9F82-B7FCFCB99087}"/>
              </a:ext>
            </a:extLst>
          </p:cNvPr>
          <p:cNvSpPr/>
          <p:nvPr/>
        </p:nvSpPr>
        <p:spPr>
          <a:xfrm>
            <a:off x="1101271" y="4510023"/>
            <a:ext cx="1364342" cy="986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Orders DB</a:t>
            </a:r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0428115B-DF94-4AE5-B9AB-CD48A6E88030}"/>
              </a:ext>
            </a:extLst>
          </p:cNvPr>
          <p:cNvSpPr/>
          <p:nvPr/>
        </p:nvSpPr>
        <p:spPr>
          <a:xfrm>
            <a:off x="10042978" y="5082884"/>
            <a:ext cx="1364342" cy="986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Payments DB</a:t>
            </a:r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94D2A0E1-DF86-4C1B-A382-1ED7D6F1E288}"/>
              </a:ext>
            </a:extLst>
          </p:cNvPr>
          <p:cNvSpPr/>
          <p:nvPr/>
        </p:nvSpPr>
        <p:spPr>
          <a:xfrm>
            <a:off x="9933214" y="192023"/>
            <a:ext cx="1364342" cy="986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Products DB</a:t>
            </a:r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E7307-FF7C-43EB-8CCB-3A769C68DCC0}"/>
              </a:ext>
            </a:extLst>
          </p:cNvPr>
          <p:cNvCxnSpPr/>
          <p:nvPr/>
        </p:nvCxnSpPr>
        <p:spPr>
          <a:xfrm>
            <a:off x="10588171" y="1193800"/>
            <a:ext cx="7258" cy="2902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07A240-5DB5-4A4E-B7FD-9F2D87FF62E6}"/>
              </a:ext>
            </a:extLst>
          </p:cNvPr>
          <p:cNvCxnSpPr/>
          <p:nvPr/>
        </p:nvCxnSpPr>
        <p:spPr>
          <a:xfrm>
            <a:off x="1802946" y="4130675"/>
            <a:ext cx="8165" cy="37782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7EC219B-03C8-4558-83D1-3647EFE4FCE2}"/>
              </a:ext>
            </a:extLst>
          </p:cNvPr>
          <p:cNvCxnSpPr/>
          <p:nvPr/>
        </p:nvCxnSpPr>
        <p:spPr>
          <a:xfrm>
            <a:off x="10721521" y="4648654"/>
            <a:ext cx="14515" cy="4372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F8CD2CE-B89F-42AF-8A8C-170EE06E1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42958"/>
              </p:ext>
            </p:extLst>
          </p:nvPr>
        </p:nvGraphicFramePr>
        <p:xfrm>
          <a:off x="4327071" y="190499"/>
          <a:ext cx="2999059" cy="6456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059">
                  <a:extLst>
                    <a:ext uri="{9D8B030D-6E8A-4147-A177-3AD203B41FA5}">
                      <a16:colId xmlns:a16="http://schemas.microsoft.com/office/drawing/2014/main" val="2284030552"/>
                    </a:ext>
                  </a:extLst>
                </a:gridCol>
              </a:tblGrid>
              <a:tr h="423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</a:rPr>
                        <a:t>Message broker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206587863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orderCreatedEvent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961966071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reserveProductCommand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559274774"/>
                  </a:ext>
                </a:extLst>
              </a:tr>
              <a:tr h="38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productReservedEvent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843038785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processPaymentCommand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498750825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paymentProcessedEvent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862783788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approveOrderCommand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094803511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orderApprovedEvent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013739217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productReservationCancelCommand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533761544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productReservationCanceledEvent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502898244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paymentCancelCommand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775292291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paymentCanceledEvent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2647418724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orderRejectCommandPayment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849785093"/>
                  </a:ext>
                </a:extLst>
              </a:tr>
              <a:tr h="386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orderRejectedEvent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583570243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orderRejectCommandProduct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3395606453"/>
                  </a:ext>
                </a:extLst>
              </a:tr>
              <a:tr h="40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effectLst/>
                        </a:rPr>
                        <a:t>orderRejectedEvent</a:t>
                      </a:r>
                      <a:endParaRPr lang="en-US" sz="1000">
                        <a:effectLst/>
                        <a:latin typeface="Helvetica Neue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1431941038"/>
                  </a:ext>
                </a:extLst>
              </a:tr>
            </a:tbl>
          </a:graphicData>
        </a:graphic>
      </p:graphicFrame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AF453BA-1FDD-42E4-B1D1-5B184D1B7700}"/>
              </a:ext>
            </a:extLst>
          </p:cNvPr>
          <p:cNvCxnSpPr/>
          <p:nvPr/>
        </p:nvCxnSpPr>
        <p:spPr>
          <a:xfrm flipV="1">
            <a:off x="9428388" y="770163"/>
            <a:ext cx="506187" cy="677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309F109-2605-428E-8732-2A07FB1116A6}"/>
              </a:ext>
            </a:extLst>
          </p:cNvPr>
          <p:cNvCxnSpPr/>
          <p:nvPr/>
        </p:nvCxnSpPr>
        <p:spPr>
          <a:xfrm flipH="1" flipV="1">
            <a:off x="11336112" y="742950"/>
            <a:ext cx="480331" cy="677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C58937E-9C0C-4E10-9EE2-99AFBC62FF55}"/>
              </a:ext>
            </a:extLst>
          </p:cNvPr>
          <p:cNvCxnSpPr/>
          <p:nvPr/>
        </p:nvCxnSpPr>
        <p:spPr>
          <a:xfrm flipV="1">
            <a:off x="2590800" y="749754"/>
            <a:ext cx="1717221" cy="16845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53AB276-0FF7-4A3A-8DF5-1BBDB4657153}"/>
              </a:ext>
            </a:extLst>
          </p:cNvPr>
          <p:cNvCxnSpPr/>
          <p:nvPr/>
        </p:nvCxnSpPr>
        <p:spPr>
          <a:xfrm flipH="1">
            <a:off x="2185308" y="815068"/>
            <a:ext cx="2160814" cy="2853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9A20FF-8F28-4C1D-AAD3-A5277C5E3C84}"/>
              </a:ext>
            </a:extLst>
          </p:cNvPr>
          <p:cNvCxnSpPr/>
          <p:nvPr/>
        </p:nvCxnSpPr>
        <p:spPr>
          <a:xfrm flipV="1">
            <a:off x="2366283" y="1212397"/>
            <a:ext cx="1948543" cy="25418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41557CF-3606-48CC-9090-EE2A8A4B1E13}"/>
              </a:ext>
            </a:extLst>
          </p:cNvPr>
          <p:cNvCxnSpPr/>
          <p:nvPr/>
        </p:nvCxnSpPr>
        <p:spPr>
          <a:xfrm>
            <a:off x="7360104" y="1209675"/>
            <a:ext cx="2424792" cy="1281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F8442A7-2CB4-460C-AD97-D91761E2F40B}"/>
              </a:ext>
            </a:extLst>
          </p:cNvPr>
          <p:cNvCxnSpPr/>
          <p:nvPr/>
        </p:nvCxnSpPr>
        <p:spPr>
          <a:xfrm flipH="1" flipV="1">
            <a:off x="7301595" y="1620611"/>
            <a:ext cx="2160813" cy="10042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82217DD-C059-4A42-A5CB-F9E98790E71B}"/>
              </a:ext>
            </a:extLst>
          </p:cNvPr>
          <p:cNvCxnSpPr/>
          <p:nvPr/>
        </p:nvCxnSpPr>
        <p:spPr>
          <a:xfrm flipH="1">
            <a:off x="2543176" y="1590675"/>
            <a:ext cx="1759401" cy="2213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55BA6F5-2680-4A3B-9229-7AE7639F93F9}"/>
              </a:ext>
            </a:extLst>
          </p:cNvPr>
          <p:cNvCxnSpPr/>
          <p:nvPr/>
        </p:nvCxnSpPr>
        <p:spPr>
          <a:xfrm flipV="1">
            <a:off x="2754086" y="1960790"/>
            <a:ext cx="1866900" cy="1909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CD54070-E486-40D5-864F-AF9DA4A5B809}"/>
              </a:ext>
            </a:extLst>
          </p:cNvPr>
          <p:cNvCxnSpPr/>
          <p:nvPr/>
        </p:nvCxnSpPr>
        <p:spPr>
          <a:xfrm>
            <a:off x="7298870" y="1992086"/>
            <a:ext cx="2036989" cy="2247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13EEFA2-F989-4A32-BF9B-92ACDE5DA2FB}"/>
              </a:ext>
            </a:extLst>
          </p:cNvPr>
          <p:cNvCxnSpPr/>
          <p:nvPr/>
        </p:nvCxnSpPr>
        <p:spPr>
          <a:xfrm flipH="1">
            <a:off x="7301594" y="4434568"/>
            <a:ext cx="2160813" cy="370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8B5CE0F-25FD-45AD-BBAA-E600B0FBF86C}"/>
              </a:ext>
            </a:extLst>
          </p:cNvPr>
          <p:cNvSpPr txBox="1"/>
          <p:nvPr/>
        </p:nvSpPr>
        <p:spPr>
          <a:xfrm>
            <a:off x="9330418" y="4370613"/>
            <a:ext cx="18043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Fail – not enough balance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6573FBC-BD5B-49D7-8B05-B5BD23FB410C}"/>
              </a:ext>
            </a:extLst>
          </p:cNvPr>
          <p:cNvCxnSpPr/>
          <p:nvPr/>
        </p:nvCxnSpPr>
        <p:spPr>
          <a:xfrm flipH="1" flipV="1">
            <a:off x="2770414" y="3974648"/>
            <a:ext cx="1500868" cy="922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58ABB77-7E62-4DE2-AB6C-6B85C844DA38}"/>
              </a:ext>
            </a:extLst>
          </p:cNvPr>
          <p:cNvCxnSpPr/>
          <p:nvPr/>
        </p:nvCxnSpPr>
        <p:spPr>
          <a:xfrm flipH="1" flipV="1">
            <a:off x="7328808" y="3981450"/>
            <a:ext cx="1970314" cy="5075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F0336A2-8180-4BA1-9BDE-F351242A2B64}"/>
              </a:ext>
            </a:extLst>
          </p:cNvPr>
          <p:cNvCxnSpPr/>
          <p:nvPr/>
        </p:nvCxnSpPr>
        <p:spPr>
          <a:xfrm flipH="1" flipV="1">
            <a:off x="2702380" y="3920218"/>
            <a:ext cx="1643741" cy="24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3389923-6601-459E-9C98-6250539E1D55}"/>
              </a:ext>
            </a:extLst>
          </p:cNvPr>
          <p:cNvCxnSpPr/>
          <p:nvPr/>
        </p:nvCxnSpPr>
        <p:spPr>
          <a:xfrm>
            <a:off x="2529567" y="4060371"/>
            <a:ext cx="1839686" cy="42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D3E07BD-38FE-4747-A7FE-435291698BD0}"/>
              </a:ext>
            </a:extLst>
          </p:cNvPr>
          <p:cNvCxnSpPr/>
          <p:nvPr/>
        </p:nvCxnSpPr>
        <p:spPr>
          <a:xfrm>
            <a:off x="2447924" y="3597729"/>
            <a:ext cx="1894115" cy="57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0A66A6C-63D4-41D0-A9E8-C44E19B50342}"/>
              </a:ext>
            </a:extLst>
          </p:cNvPr>
          <p:cNvCxnSpPr/>
          <p:nvPr/>
        </p:nvCxnSpPr>
        <p:spPr>
          <a:xfrm flipV="1">
            <a:off x="7326086" y="2784022"/>
            <a:ext cx="2220685" cy="840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0BD570D-3A48-4DF7-8846-781EE1EE3750}"/>
              </a:ext>
            </a:extLst>
          </p:cNvPr>
          <p:cNvCxnSpPr/>
          <p:nvPr/>
        </p:nvCxnSpPr>
        <p:spPr>
          <a:xfrm flipV="1">
            <a:off x="7298871" y="4165147"/>
            <a:ext cx="2057400" cy="2490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438AD7A-9FB2-4452-A6CD-6C4FE8D3AA71}"/>
              </a:ext>
            </a:extLst>
          </p:cNvPr>
          <p:cNvCxnSpPr/>
          <p:nvPr/>
        </p:nvCxnSpPr>
        <p:spPr>
          <a:xfrm>
            <a:off x="2590800" y="4162425"/>
            <a:ext cx="1989364" cy="1152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F140FC-3811-4A7B-B6F7-FAA9CD0A987D}"/>
              </a:ext>
            </a:extLst>
          </p:cNvPr>
          <p:cNvCxnSpPr/>
          <p:nvPr/>
        </p:nvCxnSpPr>
        <p:spPr>
          <a:xfrm>
            <a:off x="2379890" y="4060371"/>
            <a:ext cx="2091417" cy="1900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772CBA55-F7A1-4F9E-99E4-4C318296585D}"/>
              </a:ext>
            </a:extLst>
          </p:cNvPr>
          <p:cNvCxnSpPr/>
          <p:nvPr/>
        </p:nvCxnSpPr>
        <p:spPr>
          <a:xfrm>
            <a:off x="9360353" y="4652283"/>
            <a:ext cx="587830" cy="9280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84C66DE-C31D-4277-9C85-BF8841E5FD7C}"/>
              </a:ext>
            </a:extLst>
          </p:cNvPr>
          <p:cNvCxnSpPr/>
          <p:nvPr/>
        </p:nvCxnSpPr>
        <p:spPr>
          <a:xfrm flipH="1">
            <a:off x="11451771" y="4679497"/>
            <a:ext cx="364671" cy="880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D308753-E5D8-4A57-B63F-1551DA50D70D}"/>
              </a:ext>
            </a:extLst>
          </p:cNvPr>
          <p:cNvCxnSpPr/>
          <p:nvPr/>
        </p:nvCxnSpPr>
        <p:spPr>
          <a:xfrm flipH="1" flipV="1">
            <a:off x="2511879" y="2545897"/>
            <a:ext cx="1807027" cy="26914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C551B58-1119-4B1B-A140-6B564860B5AF}"/>
              </a:ext>
            </a:extLst>
          </p:cNvPr>
          <p:cNvCxnSpPr/>
          <p:nvPr/>
        </p:nvCxnSpPr>
        <p:spPr>
          <a:xfrm flipH="1" flipV="1">
            <a:off x="2511880" y="2464255"/>
            <a:ext cx="1888671" cy="3684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FD0CB94-65B4-421B-A088-6681B6B05E3B}"/>
              </a:ext>
            </a:extLst>
          </p:cNvPr>
          <p:cNvCxnSpPr/>
          <p:nvPr/>
        </p:nvCxnSpPr>
        <p:spPr>
          <a:xfrm>
            <a:off x="2590800" y="2325461"/>
            <a:ext cx="2309132" cy="3309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1CE1C32-1DDD-4207-8CB4-B2620D3CE4D4}"/>
              </a:ext>
            </a:extLst>
          </p:cNvPr>
          <p:cNvCxnSpPr/>
          <p:nvPr/>
        </p:nvCxnSpPr>
        <p:spPr>
          <a:xfrm>
            <a:off x="2597604" y="2393496"/>
            <a:ext cx="2071007" cy="3989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D0FB27-2E83-4A92-8489-1536B823BAF7}"/>
              </a:ext>
            </a:extLst>
          </p:cNvPr>
          <p:cNvCxnSpPr/>
          <p:nvPr/>
        </p:nvCxnSpPr>
        <p:spPr>
          <a:xfrm flipH="1" flipV="1">
            <a:off x="2702249" y="4084275"/>
            <a:ext cx="1698685" cy="2459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4B96708-2965-4B3C-9C2D-5655FEF43341}"/>
              </a:ext>
            </a:extLst>
          </p:cNvPr>
          <p:cNvCxnSpPr/>
          <p:nvPr/>
        </p:nvCxnSpPr>
        <p:spPr>
          <a:xfrm>
            <a:off x="1597479" y="5495925"/>
            <a:ext cx="839561" cy="5129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85B31F-9680-4EFE-832E-2FEFEA66D12E}"/>
              </a:ext>
            </a:extLst>
          </p:cNvPr>
          <p:cNvSpPr txBox="1"/>
          <p:nvPr/>
        </p:nvSpPr>
        <p:spPr>
          <a:xfrm>
            <a:off x="342900" y="1932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Compensating transaction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E3E71-9A9D-434C-95D8-CC3E44092638}"/>
              </a:ext>
            </a:extLst>
          </p:cNvPr>
          <p:cNvCxnSpPr/>
          <p:nvPr/>
        </p:nvCxnSpPr>
        <p:spPr>
          <a:xfrm>
            <a:off x="2066027" y="4136366"/>
            <a:ext cx="15815" cy="3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21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-38099" y="-17690"/>
            <a:ext cx="12179753" cy="6894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lvl="0" algn="ctr"/>
            <a:r>
              <a:rPr lang="en-US" sz="5000" b="1" dirty="0">
                <a:solidFill>
                  <a:srgbClr val="002060"/>
                </a:solidFill>
                <a:latin typeface="Open Sans ExtraBold"/>
                <a:ea typeface="Open Sans ExtraBold"/>
                <a:cs typeface="Open Sans ExtraBold"/>
              </a:rPr>
              <a:t>Links</a:t>
            </a:r>
            <a:endParaRPr lang="en-US" dirty="0">
              <a:cs typeface="Calibri"/>
            </a:endParaRPr>
          </a:p>
          <a:p>
            <a:pPr algn="ctr"/>
            <a:endParaRPr lang="en-US" sz="5000" b="1" dirty="0">
              <a:solidFill>
                <a:srgbClr val="002060"/>
              </a:solidFill>
              <a:latin typeface="Open Sans ExtraBold"/>
              <a:ea typeface="Open Sans ExtraBold"/>
              <a:cs typeface="Open Sans ExtraBold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https://github.com/acho999/saga-orchestration-impl</a:t>
            </a:r>
            <a:r>
              <a:rPr lang="en-US" dirty="0">
                <a:ea typeface="+mn-lt"/>
                <a:cs typeface="+mn-lt"/>
              </a:rPr>
              <a:t> -   demo project repository</a:t>
            </a:r>
            <a:endParaRPr lang="en-US" dirty="0">
              <a:cs typeface="Calibri" panose="020F0502020204030204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https://microservices.io/patterns/data/saga.html</a:t>
            </a:r>
            <a:r>
              <a:rPr lang="en-US" dirty="0">
                <a:ea typeface="+mn-lt"/>
                <a:cs typeface="+mn-lt"/>
              </a:rPr>
              <a:t> - Saga pattern article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https://www.udemy.com/course/apache-kafka/</a:t>
            </a:r>
            <a:r>
              <a:rPr lang="en-US" dirty="0">
                <a:ea typeface="+mn-lt"/>
                <a:cs typeface="+mn-lt"/>
              </a:rPr>
              <a:t> - basic Kafka course</a:t>
            </a:r>
          </a:p>
          <a:p>
            <a:pPr marL="342900" indent="-34290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https://www.udemy.com/course/kafka-streams/</a:t>
            </a:r>
            <a:r>
              <a:rPr lang="en-US" dirty="0">
                <a:ea typeface="+mn-lt"/>
                <a:cs typeface="+mn-lt"/>
              </a:rPr>
              <a:t> - Kafka-streams course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https://www.udemy.com/course/spring-boot-microservices-cqrs-saga-axon-framework/</a:t>
            </a:r>
            <a:r>
              <a:rPr lang="en-US" dirty="0">
                <a:ea typeface="+mn-lt"/>
                <a:cs typeface="+mn-lt"/>
              </a:rPr>
              <a:t>  - Event-driven Microservices course</a:t>
            </a:r>
            <a:endParaRPr lang="en-US" dirty="0">
              <a:cs typeface="Calibri" panose="020F0502020204030204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10"/>
              </a:rPr>
              <a:t>https://enlear.academy/using-saga-pattern-in-microservices-3a638979e830</a:t>
            </a:r>
            <a:r>
              <a:rPr lang="en-US" dirty="0">
                <a:ea typeface="+mn-lt"/>
                <a:cs typeface="+mn-lt"/>
              </a:rPr>
              <a:t> - lack of isolation article</a:t>
            </a:r>
          </a:p>
          <a:p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11"/>
              </a:rPr>
              <a:t>https://docs.oracle.com/cd/E19509-01/820-5892/ref_xatrans/index.html</a:t>
            </a:r>
            <a:r>
              <a:rPr lang="en-US" dirty="0">
                <a:ea typeface="+mn-lt"/>
                <a:cs typeface="+mn-lt"/>
              </a:rPr>
              <a:t> - XA-protocol article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sz="24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cs typeface="Calibri" panose="020F0502020204030204"/>
            </a:endParaRP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28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22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-44904" y="2458810"/>
            <a:ext cx="1217975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algn="ctr"/>
            <a:r>
              <a:rPr lang="en-US" sz="7200" b="1">
                <a:solidFill>
                  <a:srgbClr val="002060"/>
                </a:solidFill>
                <a:latin typeface="Open Sans ExtraBold"/>
                <a:ea typeface="Open Sans ExtraBold"/>
                <a:cs typeface="Open Sans ExtraBold"/>
              </a:rPr>
              <a:t>Q &amp; A</a:t>
            </a:r>
          </a:p>
          <a:p>
            <a:pPr lvl="0" algn="ctr" rtl="0"/>
            <a:endParaRPr lang="en-US">
              <a:latin typeface="Open Sans ExtraBold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915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, outdoor object, day&#10;&#10;Description automatically generated">
            <a:extLst>
              <a:ext uri="{FF2B5EF4-FFF2-40B4-BE49-F238E27FC236}">
                <a16:creationId xmlns:a16="http://schemas.microsoft.com/office/drawing/2014/main" id="{59A517E1-4684-914D-8DDC-9BE90738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48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533DF1-8A1C-3745-AAE5-D844F1E19604}"/>
              </a:ext>
            </a:extLst>
          </p:cNvPr>
          <p:cNvSpPr/>
          <p:nvPr/>
        </p:nvSpPr>
        <p:spPr>
          <a:xfrm>
            <a:off x="0" y="0"/>
            <a:ext cx="4572480" cy="6858000"/>
          </a:xfrm>
          <a:prstGeom prst="rect">
            <a:avLst/>
          </a:prstGeom>
          <a:solidFill>
            <a:schemeClr val="bg1">
              <a:lumMod val="95000"/>
              <a:alpha val="869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A0E15B-0A8F-DA49-B726-FDE5BA0B314E}"/>
              </a:ext>
            </a:extLst>
          </p:cNvPr>
          <p:cNvCxnSpPr/>
          <p:nvPr/>
        </p:nvCxnSpPr>
        <p:spPr>
          <a:xfrm>
            <a:off x="457248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E999BE-D285-A348-8387-DD8ABC693AB1}"/>
              </a:ext>
            </a:extLst>
          </p:cNvPr>
          <p:cNvSpPr txBox="1"/>
          <p:nvPr/>
        </p:nvSpPr>
        <p:spPr>
          <a:xfrm>
            <a:off x="5296988" y="1107582"/>
            <a:ext cx="4836738" cy="607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GB" sz="2000" b="1" dirty="0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01  </a:t>
            </a:r>
            <a:r>
              <a:rPr lang="en-GB" sz="2000" dirty="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Distributed transactions</a:t>
            </a:r>
          </a:p>
          <a:p>
            <a:pPr>
              <a:lnSpc>
                <a:spcPts val="1980"/>
              </a:lnSpc>
            </a:pPr>
            <a:r>
              <a:rPr lang="en-GB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      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BD1A8-FB22-844B-BD16-9A10FC1289C7}"/>
              </a:ext>
            </a:extLst>
          </p:cNvPr>
          <p:cNvSpPr txBox="1"/>
          <p:nvPr/>
        </p:nvSpPr>
        <p:spPr>
          <a:xfrm>
            <a:off x="5296988" y="4130617"/>
            <a:ext cx="4836738" cy="357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GB" sz="2000" b="1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03  </a:t>
            </a:r>
            <a:r>
              <a:rPr lang="en-GB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Demo -</a:t>
            </a:r>
            <a:r>
              <a:rPr lang="en-GB" sz="2000" b="1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GB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Implementation of SAGA</a:t>
            </a:r>
            <a:endParaRPr lang="en-BG" sz="2000">
              <a:solidFill>
                <a:srgbClr val="00206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9166D-3AF8-CB42-AD25-070B23A963FF}"/>
              </a:ext>
            </a:extLst>
          </p:cNvPr>
          <p:cNvSpPr txBox="1"/>
          <p:nvPr/>
        </p:nvSpPr>
        <p:spPr>
          <a:xfrm>
            <a:off x="5296988" y="4942488"/>
            <a:ext cx="4836738" cy="3575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GB" sz="2000" b="1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04  </a:t>
            </a:r>
            <a:r>
              <a:rPr lang="en-GB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Questions &amp; Links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29992-6B8C-EE4E-8085-66AFC0B691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98E0DB-7788-334E-9CB2-F77C328AD21A}"/>
              </a:ext>
            </a:extLst>
          </p:cNvPr>
          <p:cNvSpPr txBox="1"/>
          <p:nvPr/>
        </p:nvSpPr>
        <p:spPr>
          <a:xfrm>
            <a:off x="405113" y="643475"/>
            <a:ext cx="11211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30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313F0-E7B0-7542-BB5E-EDA75EA0E819}"/>
              </a:ext>
            </a:extLst>
          </p:cNvPr>
          <p:cNvSpPr txBox="1"/>
          <p:nvPr/>
        </p:nvSpPr>
        <p:spPr>
          <a:xfrm>
            <a:off x="405113" y="275625"/>
            <a:ext cx="11211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1000" b="1">
                <a:solidFill>
                  <a:srgbClr val="00B1E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2CCA-574F-459D-A5B3-501856D811F7}"/>
              </a:ext>
            </a:extLst>
          </p:cNvPr>
          <p:cNvSpPr txBox="1"/>
          <p:nvPr/>
        </p:nvSpPr>
        <p:spPr>
          <a:xfrm>
            <a:off x="5295900" y="2118632"/>
            <a:ext cx="35460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2060"/>
                </a:solidFill>
                <a:latin typeface="Open Sans"/>
                <a:ea typeface="Open Sans"/>
                <a:cs typeface="Open Sans"/>
              </a:rPr>
              <a:t>02  </a:t>
            </a:r>
            <a:r>
              <a:rPr lang="en-US" sz="2000">
                <a:solidFill>
                  <a:srgbClr val="002060"/>
                </a:solidFill>
                <a:latin typeface="Open Sans Light"/>
                <a:ea typeface="Open Sans"/>
                <a:cs typeface="Open Sans"/>
              </a:rPr>
              <a:t>Ways for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1DF6C-2B5C-40DA-9FF7-AF2B4A6CB19B}"/>
              </a:ext>
            </a:extLst>
          </p:cNvPr>
          <p:cNvSpPr txBox="1"/>
          <p:nvPr/>
        </p:nvSpPr>
        <p:spPr>
          <a:xfrm>
            <a:off x="5812972" y="2744561"/>
            <a:ext cx="5151663" cy="966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Introduction to two-phase commit (2pc)</a:t>
            </a:r>
          </a:p>
          <a:p>
            <a:endParaRPr lang="en-US" sz="2000">
              <a:solidFill>
                <a:srgbClr val="002060"/>
              </a:solidFill>
              <a:latin typeface="Open Sans Light"/>
              <a:ea typeface="Open Sans Light"/>
              <a:cs typeface="Open Sans Light"/>
            </a:endParaRPr>
          </a:p>
          <a:p>
            <a:pPr marL="342900" indent="-342900">
              <a:lnSpc>
                <a:spcPts val="1980"/>
              </a:lnSpc>
              <a:buFont typeface="Arial"/>
              <a:buChar char="•"/>
            </a:pPr>
            <a:r>
              <a:rPr lang="en-GB" sz="200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Introduction to SAGA pattern</a:t>
            </a:r>
            <a:endParaRPr lang="en-US" sz="2000">
              <a:solidFill>
                <a:srgbClr val="002060"/>
              </a:solidFill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2B7F5-1699-43E0-8BB5-F7033C9BFADE}"/>
              </a:ext>
            </a:extLst>
          </p:cNvPr>
          <p:cNvSpPr txBox="1"/>
          <p:nvPr/>
        </p:nvSpPr>
        <p:spPr>
          <a:xfrm>
            <a:off x="5812972" y="1547134"/>
            <a:ext cx="38453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Open Sans Light"/>
                <a:ea typeface="Open Sans Light"/>
                <a:cs typeface="Open Sans Light"/>
              </a:rPr>
              <a:t>Compensating transactions</a:t>
            </a:r>
          </a:p>
        </p:txBody>
      </p:sp>
    </p:spTree>
    <p:extLst>
      <p:ext uri="{BB962C8B-B14F-4D97-AF65-F5344CB8AC3E}">
        <p14:creationId xmlns:p14="http://schemas.microsoft.com/office/powerpoint/2010/main" val="425874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AE2F3E-93C5-A94F-BFE2-51AF8530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3599727" y="0"/>
            <a:ext cx="8592273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6F489-6066-3947-A26E-2A65B3FA5D9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F06D4-462E-A546-A64E-7E49A6DE77AB}"/>
              </a:ext>
            </a:extLst>
          </p:cNvPr>
          <p:cNvSpPr txBox="1"/>
          <p:nvPr/>
        </p:nvSpPr>
        <p:spPr>
          <a:xfrm>
            <a:off x="903767" y="1937334"/>
            <a:ext cx="1047543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5000" b="1">
              <a:solidFill>
                <a:srgbClr val="002060"/>
              </a:solidFill>
              <a:latin typeface="Open Sans ExtraBold"/>
              <a:ea typeface="Open Sans ExtraBold"/>
              <a:cs typeface="Open Sans ExtraBold"/>
            </a:endParaRPr>
          </a:p>
          <a:p>
            <a:pPr algn="ctr"/>
            <a:r>
              <a:rPr lang="en-US" sz="5000" b="1">
                <a:solidFill>
                  <a:srgbClr val="002060"/>
                </a:solidFill>
                <a:latin typeface="Open Sans ExtraBold"/>
                <a:ea typeface="Open Sans ExtraBold"/>
                <a:cs typeface="Open Sans ExtraBold"/>
              </a:rPr>
              <a:t>Distributed transactions</a:t>
            </a:r>
            <a:endParaRPr lang="en-US">
              <a:cs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580BE8-99D0-1C4A-8445-303976B29F5D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4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0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5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64CCA-4C5F-418A-BA25-CC3341B5DDDD}"/>
              </a:ext>
            </a:extLst>
          </p:cNvPr>
          <p:cNvSpPr txBox="1"/>
          <p:nvPr/>
        </p:nvSpPr>
        <p:spPr>
          <a:xfrm>
            <a:off x="773794" y="480786"/>
            <a:ext cx="106416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 b="1">
              <a:solidFill>
                <a:srgbClr val="002060"/>
              </a:solidFill>
              <a:latin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b="1">
                <a:solidFill>
                  <a:srgbClr val="002060"/>
                </a:solidFill>
                <a:latin typeface="Open Sans ExtraBold"/>
                <a:cs typeface="Arial"/>
              </a:rPr>
              <a:t>What is Distributed transaction?</a:t>
            </a:r>
            <a:r>
              <a:rPr lang="en-US">
                <a:latin typeface="Open Sans ExtraBold"/>
                <a:cs typeface="Arial"/>
              </a:rPr>
              <a:t>​</a:t>
            </a:r>
            <a:endParaRPr lang="en-US"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endParaRPr lang="en-US">
              <a:latin typeface="Open Sans ExtraBold"/>
              <a:ea typeface="Open Sans ExtraBold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distributed transaction</a:t>
            </a:r>
            <a:r>
              <a:rPr lang="en-US">
                <a:ea typeface="+mn-lt"/>
                <a:cs typeface="+mn-lt"/>
              </a:rPr>
              <a:t> is a set of operations on data that is performed across two or more databases. It is typically coordinated across separate nodes connected by a network (microservices)</a:t>
            </a:r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There are two possible outcomes from distributed transaction: </a:t>
            </a:r>
          </a:p>
          <a:p>
            <a:pPr algn="just"/>
            <a:r>
              <a:rPr lang="en-US">
                <a:ea typeface="+mn-lt"/>
                <a:cs typeface="+mn-lt"/>
              </a:rPr>
              <a:t>                     1) all operations successfully complete</a:t>
            </a:r>
          </a:p>
          <a:p>
            <a:pPr algn="just"/>
            <a:r>
              <a:rPr lang="en-US">
                <a:ea typeface="+mn-lt"/>
                <a:cs typeface="+mn-lt"/>
              </a:rPr>
              <a:t>                     2) none of the operations are performed at all due to a failure somewhere in the system</a:t>
            </a:r>
            <a:endParaRPr lang="en-US">
              <a:cs typeface="Calibri" panose="020F0502020204030204"/>
            </a:endParaRPr>
          </a:p>
          <a:p>
            <a:pPr algn="just"/>
            <a:endParaRPr lang="en-US">
              <a:latin typeface="Calibri" panose="020F0502020204030204"/>
              <a:ea typeface="Open Sans ExtraBold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latin typeface="Calibri" panose="020F0502020204030204"/>
                <a:ea typeface="Open Sans ExtraBold"/>
                <a:cs typeface="Calibri" panose="020F0502020204030204"/>
              </a:rPr>
              <a:t>Failure – if there is a failure at some point </a:t>
            </a:r>
            <a:r>
              <a:rPr lang="en-US" b="1">
                <a:latin typeface="Calibri" panose="020F0502020204030204"/>
                <a:ea typeface="Open Sans ExtraBold"/>
                <a:cs typeface="Calibri" panose="020F0502020204030204"/>
              </a:rPr>
              <a:t>compensating transaction</a:t>
            </a:r>
            <a:r>
              <a:rPr lang="en-US">
                <a:latin typeface="Calibri" panose="020F0502020204030204"/>
                <a:ea typeface="Open Sans ExtraBold"/>
                <a:cs typeface="Calibri" panose="020F0502020204030204"/>
              </a:rPr>
              <a:t> is started</a:t>
            </a:r>
          </a:p>
          <a:p>
            <a:pPr algn="just"/>
            <a:endParaRPr lang="en-US">
              <a:latin typeface="Open Sans ExtraBold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82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6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D72F-1335-4F3B-BAD8-B423F5A0B30E}"/>
              </a:ext>
            </a:extLst>
          </p:cNvPr>
          <p:cNvSpPr txBox="1"/>
          <p:nvPr/>
        </p:nvSpPr>
        <p:spPr>
          <a:xfrm>
            <a:off x="764722" y="315684"/>
            <a:ext cx="1027475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lvl="0" rtl="0"/>
            <a:endParaRPr lang="en-US">
              <a:latin typeface="Calibri"/>
              <a:ea typeface="Arial"/>
              <a:cs typeface="Arial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Compensating transactions</a:t>
            </a:r>
            <a:endParaRPr lang="en-US" sz="2000">
              <a:cs typeface="Calibri" panose="020F0502020204030204"/>
            </a:endParaRPr>
          </a:p>
          <a:p>
            <a:pPr lvl="0" algn="ctr" rtl="0"/>
            <a:endParaRPr lang="en-US">
              <a:latin typeface="Open Sans ExtraBold"/>
              <a:ea typeface="Arial"/>
              <a:cs typeface="Arial"/>
            </a:endParaRPr>
          </a:p>
          <a:p>
            <a:pPr rtl="0"/>
            <a:endParaRPr lang="en-US">
              <a:cs typeface="Arial"/>
            </a:endParaRP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DE24F04-3721-4BDE-8789-D1A3357B9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133" y="1824498"/>
            <a:ext cx="7675789" cy="24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7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64CCA-4C5F-418A-BA25-CC3341B5DDDD}"/>
              </a:ext>
            </a:extLst>
          </p:cNvPr>
          <p:cNvSpPr txBox="1"/>
          <p:nvPr/>
        </p:nvSpPr>
        <p:spPr>
          <a:xfrm>
            <a:off x="831851" y="1511301"/>
            <a:ext cx="1064894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Calibri" panose="020F0502020204030204"/>
              <a:ea typeface="Open Sans ExtraBold"/>
              <a:cs typeface="Calibri" panose="020F0502020204030204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b="1" dirty="0">
                <a:solidFill>
                  <a:srgbClr val="002060"/>
                </a:solidFill>
                <a:latin typeface="Open Sans ExtraBold"/>
                <a:cs typeface="Arial"/>
              </a:rPr>
              <a:t>Why do we need Distributed transactions?</a:t>
            </a:r>
            <a:r>
              <a:rPr lang="en-US" dirty="0">
                <a:latin typeface="Open Sans ExtraBold"/>
                <a:cs typeface="Arial"/>
              </a:rPr>
              <a:t>​</a:t>
            </a:r>
            <a:endParaRPr lang="en-US" dirty="0">
              <a:latin typeface="Open Sans ExtraBold"/>
              <a:ea typeface="Open Sans ExtraBold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endParaRPr lang="en-US">
              <a:latin typeface="Open Sans ExtraBold"/>
              <a:ea typeface="Open Sans ExtraBold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Better performance - Distributed transactions are necessary when you need to quickly update related data that is spread across multiple databases. </a:t>
            </a:r>
            <a:endParaRPr lang="en-US">
              <a:latin typeface="Open Sans ExtraBold"/>
              <a:ea typeface="Open Sans ExtraBold"/>
              <a:cs typeface="Arial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Data consistency - distributed transaction will ensure that all records get updated. And if a failure occurs, the data will be reset to its original state and that will save the data integrity and consistency.</a:t>
            </a:r>
            <a:endParaRPr lang="en-US" dirty="0">
              <a:latin typeface="Open Sans ExtraBold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40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8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64CCA-4C5F-418A-BA25-CC3341B5DDDD}"/>
              </a:ext>
            </a:extLst>
          </p:cNvPr>
          <p:cNvSpPr txBox="1"/>
          <p:nvPr/>
        </p:nvSpPr>
        <p:spPr>
          <a:xfrm>
            <a:off x="70758" y="2860223"/>
            <a:ext cx="1205048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>
                <a:solidFill>
                  <a:srgbClr val="002060"/>
                </a:solidFill>
                <a:latin typeface="Open Sans ExtraBold"/>
                <a:ea typeface="Open Sans ExtraBold"/>
                <a:cs typeface="Open Sans ExtraBold"/>
              </a:rPr>
              <a:t>Ways for implementation</a:t>
            </a:r>
            <a:endParaRPr lang="en-US"/>
          </a:p>
          <a:p>
            <a:pPr algn="ctr"/>
            <a:endParaRPr lang="en-US">
              <a:latin typeface="Open Sans ExtraBold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72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9BC6BA-44DF-DC40-A95E-A3AEE6D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61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5D933-D28D-AB4E-BEC5-244F84D01259}"/>
              </a:ext>
            </a:extLst>
          </p:cNvPr>
          <p:cNvSpPr txBox="1"/>
          <p:nvPr/>
        </p:nvSpPr>
        <p:spPr>
          <a:xfrm>
            <a:off x="188537" y="917561"/>
            <a:ext cx="40793" cy="1499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ru-RU" sz="4000" b="1">
              <a:solidFill>
                <a:srgbClr val="00206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49E26-6DF2-C04D-BD65-E3F0FF40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577" t="5882" r="48135" b="5884"/>
          <a:stretch/>
        </p:blipFill>
        <p:spPr>
          <a:xfrm>
            <a:off x="639" y="277593"/>
            <a:ext cx="12191361" cy="6286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9B6E4-51DE-374D-9960-5CD191B427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61" y="6311348"/>
            <a:ext cx="1362321" cy="21231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C0D358-7745-3D49-A07B-AE589616B66F}"/>
              </a:ext>
            </a:extLst>
          </p:cNvPr>
          <p:cNvSpPr txBox="1">
            <a:spLocks/>
          </p:cNvSpPr>
          <p:nvPr/>
        </p:nvSpPr>
        <p:spPr>
          <a:xfrm>
            <a:off x="11480677" y="6395955"/>
            <a:ext cx="177934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FF5811-3756-4FDA-AA0D-77D3F510AF32}" type="slidenum">
              <a:rPr lang="en-US" sz="1100" b="0" i="0" smtClean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9</a:t>
            </a:fld>
            <a:endParaRPr lang="en-US" sz="1100" b="0" i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E78ED-126E-4ACF-B054-88E5A35EA41E}"/>
              </a:ext>
            </a:extLst>
          </p:cNvPr>
          <p:cNvSpPr/>
          <p:nvPr/>
        </p:nvSpPr>
        <p:spPr>
          <a:xfrm>
            <a:off x="2408072" y="1068970"/>
            <a:ext cx="781167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ru-RU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64CCA-4C5F-418A-BA25-CC3341B5DDDD}"/>
              </a:ext>
            </a:extLst>
          </p:cNvPr>
          <p:cNvSpPr txBox="1"/>
          <p:nvPr/>
        </p:nvSpPr>
        <p:spPr>
          <a:xfrm>
            <a:off x="778329" y="3077937"/>
            <a:ext cx="1037680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  <a:latin typeface="Open Sans ExtraBold"/>
                <a:cs typeface="Arial"/>
              </a:rPr>
              <a:t>Two-phase commit (2pc) pattern</a:t>
            </a:r>
          </a:p>
          <a:p>
            <a:pPr algn="ctr"/>
            <a:endParaRPr lang="en-US" b="1">
              <a:solidFill>
                <a:srgbClr val="002060"/>
              </a:solidFill>
              <a:latin typeface="Open Sans ExtraBold"/>
              <a:ea typeface="Open Sans ExtraBold"/>
              <a:cs typeface="Arial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ctr"/>
            <a:endParaRPr lang="en-US">
              <a:latin typeface="Open Sans ExtraBold"/>
              <a:ea typeface="Open Sans Extra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727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abcf88d-5dc2-436d-8e6d-92f9976eb8f3">
      <UserInfo>
        <DisplayName>Viktor Bilyanski</DisplayName>
        <AccountId>90</AccountId>
        <AccountType/>
      </UserInfo>
      <UserInfo>
        <DisplayName>Gyurgitsa Kostadinova</DisplayName>
        <AccountId>59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A79FE02D2D31479BCE7C6756D477E0" ma:contentTypeVersion="11" ma:contentTypeDescription="Create a new document." ma:contentTypeScope="" ma:versionID="912c2a9b93d309cbe3f3946becb222fb">
  <xsd:schema xmlns:xsd="http://www.w3.org/2001/XMLSchema" xmlns:xs="http://www.w3.org/2001/XMLSchema" xmlns:p="http://schemas.microsoft.com/office/2006/metadata/properties" xmlns:ns2="a7fc5a90-378c-4f5f-ab6b-fcb59010d30e" xmlns:ns3="dabcf88d-5dc2-436d-8e6d-92f9976eb8f3" targetNamespace="http://schemas.microsoft.com/office/2006/metadata/properties" ma:root="true" ma:fieldsID="06212a36408691af60527052b4393000" ns2:_="" ns3:_="">
    <xsd:import namespace="a7fc5a90-378c-4f5f-ab6b-fcb59010d30e"/>
    <xsd:import namespace="dabcf88d-5dc2-436d-8e6d-92f9976eb8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c5a90-378c-4f5f-ab6b-fcb59010d3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cf88d-5dc2-436d-8e6d-92f9976eb8f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07EBDF-99BF-4EBD-9A01-7EB309F4C9C7}">
  <ds:schemaRefs>
    <ds:schemaRef ds:uri="a7fc5a90-378c-4f5f-ab6b-fcb59010d30e"/>
    <ds:schemaRef ds:uri="dabcf88d-5dc2-436d-8e6d-92f9976eb8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633758-C06C-43F1-8A68-0B1BA6912A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BF30C8-6219-4A54-87C7-5743BB04E7D0}">
  <ds:schemaRefs>
    <ds:schemaRef ds:uri="a7fc5a90-378c-4f5f-ab6b-fcb59010d30e"/>
    <ds:schemaRef ds:uri="dabcf88d-5dc2-436d-8e6d-92f9976eb8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Angelina Yaneva</dc:creator>
  <cp:revision>522</cp:revision>
  <dcterms:created xsi:type="dcterms:W3CDTF">2021-05-20T11:03:45Z</dcterms:created>
  <dcterms:modified xsi:type="dcterms:W3CDTF">2022-02-09T16:16:39Z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0x0101009CA79FE02D2D31479BCE7C6756D477E0</vt:lpwstr>
  </property>
</Properties>
</file>